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1.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2.bin" ContentType="application/vnd.openxmlformats-officedocument.oleObject"/>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286" r:id="rId2"/>
    <p:sldId id="295" r:id="rId3"/>
    <p:sldId id="370" r:id="rId4"/>
    <p:sldId id="259" r:id="rId5"/>
    <p:sldId id="257" r:id="rId6"/>
    <p:sldId id="358" r:id="rId7"/>
    <p:sldId id="288" r:id="rId8"/>
    <p:sldId id="289" r:id="rId9"/>
    <p:sldId id="290" r:id="rId10"/>
    <p:sldId id="291" r:id="rId11"/>
    <p:sldId id="292" r:id="rId12"/>
    <p:sldId id="363" r:id="rId13"/>
    <p:sldId id="324" r:id="rId14"/>
    <p:sldId id="265" r:id="rId15"/>
    <p:sldId id="359" r:id="rId16"/>
    <p:sldId id="360" r:id="rId17"/>
    <p:sldId id="361" r:id="rId18"/>
    <p:sldId id="270" r:id="rId19"/>
    <p:sldId id="311" r:id="rId20"/>
    <p:sldId id="312" r:id="rId21"/>
    <p:sldId id="321" r:id="rId22"/>
    <p:sldId id="315" r:id="rId23"/>
    <p:sldId id="372" r:id="rId24"/>
    <p:sldId id="371" r:id="rId25"/>
    <p:sldId id="308" r:id="rId26"/>
    <p:sldId id="309" r:id="rId27"/>
    <p:sldId id="310" r:id="rId28"/>
    <p:sldId id="287" r:id="rId29"/>
    <p:sldId id="260" r:id="rId30"/>
    <p:sldId id="293" r:id="rId31"/>
    <p:sldId id="368" r:id="rId32"/>
    <p:sldId id="365" r:id="rId33"/>
    <p:sldId id="366" r:id="rId34"/>
    <p:sldId id="367" r:id="rId35"/>
    <p:sldId id="263" r:id="rId36"/>
    <p:sldId id="294" r:id="rId37"/>
    <p:sldId id="369" r:id="rId38"/>
    <p:sldId id="301" r:id="rId39"/>
    <p:sldId id="300" r:id="rId40"/>
    <p:sldId id="299" r:id="rId41"/>
    <p:sldId id="256" r:id="rId42"/>
    <p:sldId id="261" r:id="rId43"/>
    <p:sldId id="354" r:id="rId44"/>
    <p:sldId id="355" r:id="rId45"/>
    <p:sldId id="353" r:id="rId46"/>
    <p:sldId id="316" r:id="rId47"/>
    <p:sldId id="304" r:id="rId48"/>
    <p:sldId id="320" r:id="rId49"/>
    <p:sldId id="318" r:id="rId50"/>
    <p:sldId id="319" r:id="rId51"/>
    <p:sldId id="317" r:id="rId52"/>
    <p:sldId id="305" r:id="rId53"/>
    <p:sldId id="356" r:id="rId54"/>
    <p:sldId id="314" r:id="rId55"/>
    <p:sldId id="306" r:id="rId56"/>
    <p:sldId id="307" r:id="rId57"/>
    <p:sldId id="303" r:id="rId58"/>
    <p:sldId id="297" r:id="rId59"/>
    <p:sldId id="258" r:id="rId60"/>
    <p:sldId id="298" r:id="rId61"/>
    <p:sldId id="296" r:id="rId62"/>
    <p:sldId id="313" r:id="rId63"/>
    <p:sldId id="352" r:id="rId64"/>
    <p:sldId id="351" r:id="rId65"/>
    <p:sldId id="350" r:id="rId66"/>
    <p:sldId id="357" r:id="rId67"/>
    <p:sldId id="364" r:id="rId68"/>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pitchFamily="-110" charset="0"/>
        <a:ea typeface="+mn-ea"/>
        <a:cs typeface="+mn-cs"/>
      </a:defRPr>
    </a:lvl1pPr>
    <a:lvl2pPr marL="457200" algn="l" rtl="0" fontAlgn="base">
      <a:spcBef>
        <a:spcPct val="0"/>
      </a:spcBef>
      <a:spcAft>
        <a:spcPct val="0"/>
      </a:spcAft>
      <a:defRPr kern="1200">
        <a:solidFill>
          <a:schemeClr val="tx1"/>
        </a:solidFill>
        <a:latin typeface="Arial" pitchFamily="-110" charset="0"/>
        <a:ea typeface="+mn-ea"/>
        <a:cs typeface="+mn-cs"/>
      </a:defRPr>
    </a:lvl2pPr>
    <a:lvl3pPr marL="914400" algn="l" rtl="0" fontAlgn="base">
      <a:spcBef>
        <a:spcPct val="0"/>
      </a:spcBef>
      <a:spcAft>
        <a:spcPct val="0"/>
      </a:spcAft>
      <a:defRPr kern="1200">
        <a:solidFill>
          <a:schemeClr val="tx1"/>
        </a:solidFill>
        <a:latin typeface="Arial" pitchFamily="-110" charset="0"/>
        <a:ea typeface="+mn-ea"/>
        <a:cs typeface="+mn-cs"/>
      </a:defRPr>
    </a:lvl3pPr>
    <a:lvl4pPr marL="1371600" algn="l" rtl="0" fontAlgn="base">
      <a:spcBef>
        <a:spcPct val="0"/>
      </a:spcBef>
      <a:spcAft>
        <a:spcPct val="0"/>
      </a:spcAft>
      <a:defRPr kern="1200">
        <a:solidFill>
          <a:schemeClr val="tx1"/>
        </a:solidFill>
        <a:latin typeface="Arial" pitchFamily="-110" charset="0"/>
        <a:ea typeface="+mn-ea"/>
        <a:cs typeface="+mn-cs"/>
      </a:defRPr>
    </a:lvl4pPr>
    <a:lvl5pPr marL="1828800" algn="l" rtl="0" fontAlgn="base">
      <a:spcBef>
        <a:spcPct val="0"/>
      </a:spcBef>
      <a:spcAft>
        <a:spcPct val="0"/>
      </a:spcAft>
      <a:defRPr kern="1200">
        <a:solidFill>
          <a:schemeClr val="tx1"/>
        </a:solidFill>
        <a:latin typeface="Arial" pitchFamily="-110" charset="0"/>
        <a:ea typeface="+mn-ea"/>
        <a:cs typeface="+mn-cs"/>
      </a:defRPr>
    </a:lvl5pPr>
    <a:lvl6pPr marL="2286000" algn="l" defTabSz="457200" rtl="0" eaLnBrk="1" latinLnBrk="0" hangingPunct="1">
      <a:defRPr kern="1200">
        <a:solidFill>
          <a:schemeClr val="tx1"/>
        </a:solidFill>
        <a:latin typeface="Arial" pitchFamily="-110" charset="0"/>
        <a:ea typeface="+mn-ea"/>
        <a:cs typeface="+mn-cs"/>
      </a:defRPr>
    </a:lvl6pPr>
    <a:lvl7pPr marL="2743200" algn="l" defTabSz="457200" rtl="0" eaLnBrk="1" latinLnBrk="0" hangingPunct="1">
      <a:defRPr kern="1200">
        <a:solidFill>
          <a:schemeClr val="tx1"/>
        </a:solidFill>
        <a:latin typeface="Arial" pitchFamily="-110" charset="0"/>
        <a:ea typeface="+mn-ea"/>
        <a:cs typeface="+mn-cs"/>
      </a:defRPr>
    </a:lvl7pPr>
    <a:lvl8pPr marL="3200400" algn="l" defTabSz="457200" rtl="0" eaLnBrk="1" latinLnBrk="0" hangingPunct="1">
      <a:defRPr kern="1200">
        <a:solidFill>
          <a:schemeClr val="tx1"/>
        </a:solidFill>
        <a:latin typeface="Arial" pitchFamily="-110" charset="0"/>
        <a:ea typeface="+mn-ea"/>
        <a:cs typeface="+mn-cs"/>
      </a:defRPr>
    </a:lvl8pPr>
    <a:lvl9pPr marL="3657600" algn="l" defTabSz="457200" rtl="0" eaLnBrk="1" latinLnBrk="0" hangingPunct="1">
      <a:defRPr kern="1200">
        <a:solidFill>
          <a:schemeClr val="tx1"/>
        </a:solidFill>
        <a:latin typeface="Arial" pitchFamily="-110"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7006" autoAdjust="0"/>
    <p:restoredTop sz="86398" autoAdjust="0"/>
  </p:normalViewPr>
  <p:slideViewPr>
    <p:cSldViewPr showGuides="1">
      <p:cViewPr varScale="1">
        <p:scale>
          <a:sx n="170" d="100"/>
          <a:sy n="170" d="100"/>
        </p:scale>
        <p:origin x="-112" y="-4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handoutMaster" Target="handoutMasters/handout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110" charset="0"/>
              </a:defRPr>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10" charset="0"/>
              </a:defRPr>
            </a:lvl1pPr>
          </a:lstStyle>
          <a:p>
            <a:fld id="{8841BC8C-8C04-4C48-9F48-92A652EC7DD8}" type="datetimeFigureOut">
              <a:rPr lang="en-GB"/>
              <a:pPr/>
              <a:t>17/07/2012</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110" charset="0"/>
              </a:defRPr>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10" charset="0"/>
              </a:defRPr>
            </a:lvl1pPr>
          </a:lstStyle>
          <a:p>
            <a:fld id="{3E095D8F-EDBA-7147-8223-912009602AEF}" type="slidenum">
              <a:rPr lang="en-GB"/>
              <a:pPr/>
              <a:t>‹#›</a:t>
            </a:fld>
            <a:endParaRPr lang="en-GB"/>
          </a:p>
        </p:txBody>
      </p:sp>
    </p:spTree>
    <p:extLst>
      <p:ext uri="{BB962C8B-B14F-4D97-AF65-F5344CB8AC3E}">
        <p14:creationId xmlns:p14="http://schemas.microsoft.com/office/powerpoint/2010/main" val="9225387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110" charset="0"/>
              </a:defRPr>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10" charset="0"/>
              </a:defRPr>
            </a:lvl1pPr>
          </a:lstStyle>
          <a:p>
            <a:fld id="{4A827517-3F0B-6E41-90A7-E1A69269289C}" type="datetimeFigureOut">
              <a:rPr lang="en-GB"/>
              <a:pPr/>
              <a:t>17/07/2012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110" charset="0"/>
              </a:defRPr>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10" charset="0"/>
              </a:defRPr>
            </a:lvl1pPr>
          </a:lstStyle>
          <a:p>
            <a:fld id="{BA41911D-7CB0-4D47-B2F0-DBFC958019DD}" type="slidenum">
              <a:rPr lang="en-GB"/>
              <a:pPr/>
              <a:t>‹#›</a:t>
            </a:fld>
            <a:endParaRPr lang="en-GB"/>
          </a:p>
        </p:txBody>
      </p:sp>
    </p:spTree>
    <p:extLst>
      <p:ext uri="{BB962C8B-B14F-4D97-AF65-F5344CB8AC3E}">
        <p14:creationId xmlns:p14="http://schemas.microsoft.com/office/powerpoint/2010/main" val="28136613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ＭＳ Ｐゴシック" pitchFamily="-110" charset="-128"/>
        <a:cs typeface="+mn-cs"/>
      </a:defRPr>
    </a:lvl2pPr>
    <a:lvl3pPr marL="914400" algn="l" rtl="0" fontAlgn="base">
      <a:spcBef>
        <a:spcPct val="30000"/>
      </a:spcBef>
      <a:spcAft>
        <a:spcPct val="0"/>
      </a:spcAft>
      <a:defRPr sz="1200" kern="1200">
        <a:solidFill>
          <a:schemeClr val="tx1"/>
        </a:solidFill>
        <a:latin typeface="+mn-lt"/>
        <a:ea typeface="ＭＳ Ｐゴシック" pitchFamily="-110" charset="-128"/>
        <a:cs typeface="+mn-cs"/>
      </a:defRPr>
    </a:lvl3pPr>
    <a:lvl4pPr marL="1371600" algn="l" rtl="0" fontAlgn="base">
      <a:spcBef>
        <a:spcPct val="30000"/>
      </a:spcBef>
      <a:spcAft>
        <a:spcPct val="0"/>
      </a:spcAft>
      <a:defRPr sz="1200" kern="1200">
        <a:solidFill>
          <a:schemeClr val="tx1"/>
        </a:solidFill>
        <a:latin typeface="+mn-lt"/>
        <a:ea typeface="ＭＳ Ｐゴシック" pitchFamily="-110" charset="-128"/>
        <a:cs typeface="+mn-cs"/>
      </a:defRPr>
    </a:lvl4pPr>
    <a:lvl5pPr marL="1828800" algn="l" rtl="0" fontAlgn="base">
      <a:spcBef>
        <a:spcPct val="30000"/>
      </a:spcBef>
      <a:spcAft>
        <a:spcPct val="0"/>
      </a:spcAft>
      <a:defRPr sz="1200" kern="1200">
        <a:solidFill>
          <a:schemeClr val="tx1"/>
        </a:solidFill>
        <a:latin typeface="+mn-lt"/>
        <a:ea typeface="ＭＳ Ｐゴシック" pitchFamily="-11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a:lstStyle/>
          <a:p>
            <a:fld id="{8AB34D6D-2579-634B-AE43-BFE49CDC76B8}" type="slidenum">
              <a:rPr lang="en-GB"/>
              <a:pPr/>
              <a:t>2</a:t>
            </a:fld>
            <a:endParaRPr lang="en-GB"/>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a:lstStyle/>
          <a:p>
            <a:pPr>
              <a:spcBef>
                <a:spcPct val="0"/>
              </a:spcBef>
            </a:pPr>
            <a:endParaRPr lang="ru-RU">
              <a:latin typeface="Arial" pitchFamily="-110"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xfrm>
            <a:off x="3884613" y="8685213"/>
            <a:ext cx="2971800" cy="457200"/>
          </a:xfrm>
          <a:prstGeom prst="rect">
            <a:avLst/>
          </a:prstGeom>
          <a:noFill/>
        </p:spPr>
        <p:txBody>
          <a:bodyPr/>
          <a:lstStyle/>
          <a:p>
            <a:fld id="{FBA16AFF-129D-064C-A4A3-AA2A5359CDC8}" type="slidenum">
              <a:rPr lang="en-US"/>
              <a:pPr/>
              <a:t>22</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xfrm>
            <a:off x="914400" y="4343400"/>
            <a:ext cx="5029200" cy="4114800"/>
          </a:xfrm>
          <a:noFill/>
          <a:ln/>
        </p:spPr>
        <p:txBody>
          <a:bodyPr/>
          <a:lstStyle/>
          <a:p>
            <a:pPr eaLnBrk="1" hangingPunct="1"/>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a:lstStyle/>
          <a:p>
            <a:fld id="{8AB34D6D-2579-634B-AE43-BFE49CDC76B8}" type="slidenum">
              <a:rPr lang="en-GB"/>
              <a:pPr/>
              <a:t>23</a:t>
            </a:fld>
            <a:endParaRPr lang="en-GB"/>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a:lstStyle/>
          <a:p>
            <a:pPr>
              <a:spcBef>
                <a:spcPct val="0"/>
              </a:spcBef>
            </a:pPr>
            <a:endParaRPr lang="ru-RU">
              <a:latin typeface="Arial" pitchFamily="-110"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a:lstStyle/>
          <a:p>
            <a:fld id="{8AB34D6D-2579-634B-AE43-BFE49CDC76B8}" type="slidenum">
              <a:rPr lang="en-GB"/>
              <a:pPr/>
              <a:t>24</a:t>
            </a:fld>
            <a:endParaRPr lang="en-GB"/>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a:lstStyle/>
          <a:p>
            <a:pPr>
              <a:spcBef>
                <a:spcPct val="0"/>
              </a:spcBef>
            </a:pPr>
            <a:endParaRPr lang="ru-RU">
              <a:latin typeface="Arial" pitchFamily="-110"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xfrm>
            <a:off x="3884613" y="8685213"/>
            <a:ext cx="2971800" cy="457200"/>
          </a:xfrm>
          <a:prstGeom prst="rect">
            <a:avLst/>
          </a:prstGeom>
          <a:noFill/>
        </p:spPr>
        <p:txBody>
          <a:bodyPr/>
          <a:lstStyle/>
          <a:p>
            <a:fld id="{15938AFE-6997-7E4D-B206-472D530168F1}" type="slidenum">
              <a:rPr lang="en-US">
                <a:latin typeface="Times New Roman" pitchFamily="-110" charset="0"/>
              </a:rPr>
              <a:pPr/>
              <a:t>25</a:t>
            </a:fld>
            <a:endParaRPr lang="en-US">
              <a:latin typeface="Times New Roman" pitchFamily="-110" charset="0"/>
            </a:endParaRPr>
          </a:p>
        </p:txBody>
      </p:sp>
      <p:sp>
        <p:nvSpPr>
          <p:cNvPr id="70659" name="Rectangle 1026"/>
          <p:cNvSpPr>
            <a:spLocks noGrp="1" noRot="1" noChangeAspect="1" noChangeArrowheads="1"/>
          </p:cNvSpPr>
          <p:nvPr>
            <p:ph type="sldImg"/>
          </p:nvPr>
        </p:nvSpPr>
        <p:spPr>
          <a:solidFill>
            <a:srgbClr val="FFFFFF"/>
          </a:solidFill>
          <a:ln/>
        </p:spPr>
      </p:sp>
      <p:sp>
        <p:nvSpPr>
          <p:cNvPr id="70660"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GB" dirty="0" smtClean="0">
                <a:latin typeface="Times New Roman" pitchFamily="-110" charset="0"/>
                <a:ea typeface="ＭＳ Ｐゴシック" pitchFamily="-110" charset="-128"/>
                <a:cs typeface="ＭＳ Ｐゴシック" pitchFamily="-110" charset="-128"/>
              </a:rPr>
              <a:t>This slide provides an image that says we are “Hands on” but that said we do also</a:t>
            </a:r>
            <a:r>
              <a:rPr lang="en-GB" baseline="0" dirty="0" smtClean="0">
                <a:latin typeface="Times New Roman" pitchFamily="-110" charset="0"/>
                <a:ea typeface="ＭＳ Ｐゴシック" pitchFamily="-110" charset="-128"/>
                <a:cs typeface="ＭＳ Ｐゴシック" pitchFamily="-110" charset="-128"/>
              </a:rPr>
              <a:t> have extensions to our fingers such as T-bars, needles and FSM.</a:t>
            </a:r>
            <a:endParaRPr lang="en-GB" dirty="0">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xfrm>
            <a:off x="3884613" y="8685213"/>
            <a:ext cx="2971800" cy="457200"/>
          </a:xfrm>
          <a:prstGeom prst="rect">
            <a:avLst/>
          </a:prstGeom>
          <a:noFill/>
        </p:spPr>
        <p:txBody>
          <a:bodyPr/>
          <a:lstStyle/>
          <a:p>
            <a:fld id="{15938AFE-6997-7E4D-B206-472D530168F1}" type="slidenum">
              <a:rPr lang="en-US">
                <a:latin typeface="Times New Roman" pitchFamily="-110" charset="0"/>
              </a:rPr>
              <a:pPr/>
              <a:t>26</a:t>
            </a:fld>
            <a:endParaRPr lang="en-US">
              <a:latin typeface="Times New Roman" pitchFamily="-110" charset="0"/>
            </a:endParaRPr>
          </a:p>
        </p:txBody>
      </p:sp>
      <p:sp>
        <p:nvSpPr>
          <p:cNvPr id="70659" name="Rectangle 1026"/>
          <p:cNvSpPr>
            <a:spLocks noGrp="1" noRot="1" noChangeAspect="1" noChangeArrowheads="1"/>
          </p:cNvSpPr>
          <p:nvPr>
            <p:ph type="sldImg"/>
          </p:nvPr>
        </p:nvSpPr>
        <p:spPr>
          <a:solidFill>
            <a:srgbClr val="FFFFFF"/>
          </a:solidFill>
          <a:ln/>
        </p:spPr>
      </p:sp>
      <p:sp>
        <p:nvSpPr>
          <p:cNvPr id="70660"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GB" dirty="0" smtClean="0">
                <a:latin typeface="Times New Roman" pitchFamily="-110" charset="0"/>
                <a:ea typeface="ＭＳ Ｐゴシック" pitchFamily="-110" charset="-128"/>
                <a:cs typeface="ＭＳ Ｐゴシック" pitchFamily="-110" charset="-128"/>
              </a:rPr>
              <a:t>This slide provides an image that says we are “Hands on” but that said we do also</a:t>
            </a:r>
            <a:r>
              <a:rPr lang="en-GB" baseline="0" dirty="0" smtClean="0">
                <a:latin typeface="Times New Roman" pitchFamily="-110" charset="0"/>
                <a:ea typeface="ＭＳ Ｐゴシック" pitchFamily="-110" charset="-128"/>
                <a:cs typeface="ＭＳ Ｐゴシック" pitchFamily="-110" charset="-128"/>
              </a:rPr>
              <a:t> have extensions to our fingers such as T-bars, needles and FSM.</a:t>
            </a:r>
            <a:endParaRPr lang="en-GB" dirty="0">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xfrm>
            <a:off x="3884613" y="8685213"/>
            <a:ext cx="2971800" cy="457200"/>
          </a:xfrm>
          <a:prstGeom prst="rect">
            <a:avLst/>
          </a:prstGeom>
          <a:noFill/>
        </p:spPr>
        <p:txBody>
          <a:bodyPr/>
          <a:lstStyle/>
          <a:p>
            <a:fld id="{15938AFE-6997-7E4D-B206-472D530168F1}" type="slidenum">
              <a:rPr lang="en-US">
                <a:latin typeface="Times New Roman" pitchFamily="-110" charset="0"/>
              </a:rPr>
              <a:pPr/>
              <a:t>27</a:t>
            </a:fld>
            <a:endParaRPr lang="en-US">
              <a:latin typeface="Times New Roman" pitchFamily="-110" charset="0"/>
            </a:endParaRPr>
          </a:p>
        </p:txBody>
      </p:sp>
      <p:sp>
        <p:nvSpPr>
          <p:cNvPr id="70659" name="Rectangle 1026"/>
          <p:cNvSpPr>
            <a:spLocks noGrp="1" noRot="1" noChangeAspect="1" noChangeArrowheads="1"/>
          </p:cNvSpPr>
          <p:nvPr>
            <p:ph type="sldImg"/>
          </p:nvPr>
        </p:nvSpPr>
        <p:spPr>
          <a:solidFill>
            <a:srgbClr val="FFFFFF"/>
          </a:solidFill>
          <a:ln/>
        </p:spPr>
      </p:sp>
      <p:sp>
        <p:nvSpPr>
          <p:cNvPr id="70660"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GB" dirty="0" smtClean="0">
                <a:latin typeface="Times New Roman" pitchFamily="-110" charset="0"/>
                <a:ea typeface="ＭＳ Ｐゴシック" pitchFamily="-110" charset="-128"/>
                <a:cs typeface="ＭＳ Ｐゴシック" pitchFamily="-110" charset="-128"/>
              </a:rPr>
              <a:t>This slide provides an image that says we are “Hands on” but that said we do also</a:t>
            </a:r>
            <a:r>
              <a:rPr lang="en-GB" baseline="0" dirty="0" smtClean="0">
                <a:latin typeface="Times New Roman" pitchFamily="-110" charset="0"/>
                <a:ea typeface="ＭＳ Ｐゴシック" pitchFamily="-110" charset="-128"/>
                <a:cs typeface="ＭＳ Ｐゴシック" pitchFamily="-110" charset="-128"/>
              </a:rPr>
              <a:t> have extensions to our fingers such as T-bars, needles and FSM.</a:t>
            </a:r>
            <a:endParaRPr lang="en-GB" dirty="0">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Grp="1" noRot="1" noChangeAspect="1" noChangeArrowheads="1"/>
          </p:cNvSpPr>
          <p:nvPr>
            <p:ph type="sldImg"/>
          </p:nvPr>
        </p:nvSpPr>
        <p:spPr>
          <a:solidFill>
            <a:srgbClr val="FFFFFF"/>
          </a:solidFill>
          <a:ln/>
        </p:spPr>
      </p:sp>
      <p:sp>
        <p:nvSpPr>
          <p:cNvPr id="73731" name="Rectangle 2"/>
          <p:cNvSpPr>
            <a:spLocks noGrp="1" noChangeArrowheads="1"/>
          </p:cNvSpPr>
          <p:nvPr>
            <p:ph type="body" idx="1"/>
          </p:nvPr>
        </p:nvSpPr>
        <p:spPr>
          <a:noFill/>
          <a:ln/>
        </p:spPr>
        <p:txBody>
          <a:bodyPr/>
          <a:lstStyle/>
          <a:p>
            <a:pPr marL="39688" eaLnBrk="1" hangingPunct="1">
              <a:lnSpc>
                <a:spcPct val="80000"/>
              </a:lnSpc>
              <a:spcBef>
                <a:spcPts val="413"/>
              </a:spcBef>
            </a:pPr>
            <a:r>
              <a:rPr lang="en-US">
                <a:solidFill>
                  <a:srgbClr val="000000"/>
                </a:solidFill>
                <a:latin typeface="Arial" pitchFamily="-110" charset="0"/>
                <a:ea typeface="Arial" pitchFamily="-110" charset="0"/>
                <a:cs typeface="Arial" pitchFamily="-110" charset="0"/>
                <a:sym typeface="Arial" pitchFamily="-110" charset="0"/>
              </a:rPr>
              <a:t>A piece of skin the size of a penny or a euro contains more than 3 million cells, 100 sweat glands, 50 nerve endings and 3 feet of blood vessels.</a:t>
            </a:r>
          </a:p>
          <a:p>
            <a:pPr marL="39688" eaLnBrk="1" hangingPunct="1">
              <a:lnSpc>
                <a:spcPct val="80000"/>
              </a:lnSpc>
              <a:spcBef>
                <a:spcPts val="413"/>
              </a:spcBef>
            </a:pPr>
            <a:endParaRPr lang="en-US">
              <a:solidFill>
                <a:srgbClr val="000000"/>
              </a:solidFill>
              <a:latin typeface="Arial" pitchFamily="-110" charset="0"/>
              <a:ea typeface="Arial" pitchFamily="-110" charset="0"/>
              <a:cs typeface="Arial" pitchFamily="-110" charset="0"/>
              <a:sym typeface="Arial" pitchFamily="-110" charset="0"/>
            </a:endParaRPr>
          </a:p>
          <a:p>
            <a:pPr marL="39688" eaLnBrk="1" hangingPunct="1">
              <a:lnSpc>
                <a:spcPct val="80000"/>
              </a:lnSpc>
              <a:spcBef>
                <a:spcPts val="413"/>
              </a:spcBef>
            </a:pPr>
            <a:r>
              <a:rPr lang="en-US">
                <a:solidFill>
                  <a:srgbClr val="000000"/>
                </a:solidFill>
                <a:latin typeface="Arial" pitchFamily="-110" charset="0"/>
                <a:ea typeface="Arial" pitchFamily="-110" charset="0"/>
                <a:cs typeface="Arial" pitchFamily="-110" charset="0"/>
                <a:sym typeface="Arial" pitchFamily="-110" charset="0"/>
              </a:rPr>
              <a:t>It is estimated that there are some 50 receptors per 100 square millimeters, a total of 640,000 sensory receptors. Tactile points vary from 7 to 135 per square centimeter. The number of sensory fibers from the skin entering the spinal cord by the posterior roots is well over half a million."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5" name="Rectangle 3"/>
          <p:cNvSpPr>
            <a:spLocks noGrp="1" noChangeArrowheads="1"/>
          </p:cNvSpPr>
          <p:nvPr>
            <p:ph type="body" idx="1"/>
          </p:nvPr>
        </p:nvSpPr>
        <p:spPr bwMode="auto">
          <a:noFill/>
        </p:spPr>
        <p:txBody>
          <a:bodyPr/>
          <a:lstStyle/>
          <a:p>
            <a:pPr>
              <a:spcBef>
                <a:spcPct val="0"/>
              </a:spcBef>
            </a:pPr>
            <a:endParaRPr noProof="1">
              <a:latin typeface="Arial" pitchFamily="-110" charset="0"/>
              <a:ea typeface="Arial" pitchFamily="-110" charset="0"/>
              <a:cs typeface="Arial" pitchFamily="-110"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04D45FB-1576-5344-974F-B7290A68B98A}" type="slidenum">
              <a:rPr lang="en-US"/>
              <a:pPr/>
              <a:t>30</a:t>
            </a:fld>
            <a:endParaRPr lang="en-US"/>
          </a:p>
        </p:txBody>
      </p:sp>
      <p:sp>
        <p:nvSpPr>
          <p:cNvPr id="34819" name="Rectangle 2"/>
          <p:cNvSpPr>
            <a:spLocks noGrp="1" noRot="1" noChangeAspect="1" noChangeArrowheads="1" noTextEdit="1"/>
          </p:cNvSpPr>
          <p:nvPr>
            <p:ph type="sldImg"/>
          </p:nvPr>
        </p:nvSpPr>
        <p:spPr>
          <a:xfrm>
            <a:off x="1144588" y="687388"/>
            <a:ext cx="4568825" cy="3425825"/>
          </a:xfrm>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b="1"/>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7" name="Rectangle 3"/>
          <p:cNvSpPr>
            <a:spLocks noGrp="1" noChangeArrowheads="1"/>
          </p:cNvSpPr>
          <p:nvPr>
            <p:ph type="body" idx="1"/>
          </p:nvPr>
        </p:nvSpPr>
        <p:spPr bwMode="auto">
          <a:noFill/>
        </p:spPr>
        <p:txBody>
          <a:bodyPr/>
          <a:lstStyle/>
          <a:p>
            <a:pPr>
              <a:spcBef>
                <a:spcPct val="0"/>
              </a:spcBef>
            </a:pPr>
            <a:endParaRPr lang="en-GB">
              <a:latin typeface="Arial" pitchFamily="-110" charset="0"/>
              <a:ea typeface="Arial" pitchFamily="-110" charset="0"/>
              <a:cs typeface="Arial" pitchFamily="-110"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a:lstStyle/>
          <a:p>
            <a:fld id="{8AB34D6D-2579-634B-AE43-BFE49CDC76B8}" type="slidenum">
              <a:rPr lang="en-GB"/>
              <a:pPr/>
              <a:t>3</a:t>
            </a:fld>
            <a:endParaRPr lang="en-GB"/>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a:lstStyle/>
          <a:p>
            <a:pPr>
              <a:spcBef>
                <a:spcPct val="0"/>
              </a:spcBef>
            </a:pPr>
            <a:endParaRPr lang="ru-RU">
              <a:latin typeface="Arial" pitchFamily="-110"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3" name="Rectangle 3"/>
          <p:cNvSpPr>
            <a:spLocks noGrp="1" noChangeArrowheads="1"/>
          </p:cNvSpPr>
          <p:nvPr>
            <p:ph type="body" idx="1"/>
          </p:nvPr>
        </p:nvSpPr>
        <p:spPr bwMode="auto">
          <a:noFill/>
        </p:spPr>
        <p:txBody>
          <a:bodyPr/>
          <a:lstStyle/>
          <a:p>
            <a:pPr>
              <a:spcBef>
                <a:spcPct val="0"/>
              </a:spcBef>
            </a:pPr>
            <a:endParaRPr lang="en-GB">
              <a:latin typeface="Arial" pitchFamily="-110" charset="0"/>
              <a:ea typeface="Arial" pitchFamily="-110" charset="0"/>
              <a:cs typeface="Arial" pitchFamily="-110"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9A025247-B206-D04D-AEFA-A9E4B9EA18F9}" type="slidenum">
              <a:rPr lang="en-US">
                <a:latin typeface="Times New Roman" pitchFamily="-109" charset="0"/>
              </a:rPr>
              <a:pPr/>
              <a:t>38</a:t>
            </a:fld>
            <a:endParaRPr lang="en-US">
              <a:latin typeface="Times New Roman" pitchFamily="-109" charset="0"/>
            </a:endParaRPr>
          </a:p>
        </p:txBody>
      </p:sp>
      <p:sp>
        <p:nvSpPr>
          <p:cNvPr id="28675" name="Rectangle 1026"/>
          <p:cNvSpPr>
            <a:spLocks noGrp="1" noRot="1" noChangeAspect="1" noChangeArrowheads="1"/>
          </p:cNvSpPr>
          <p:nvPr>
            <p:ph type="sldImg"/>
          </p:nvPr>
        </p:nvSpPr>
        <p:spPr>
          <a:solidFill>
            <a:srgbClr val="FFFFFF"/>
          </a:solidFill>
          <a:ln/>
        </p:spPr>
      </p:sp>
      <p:sp>
        <p:nvSpPr>
          <p:cNvPr id="2867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09" charset="0"/>
              <a:ea typeface="ＭＳ Ｐゴシック" pitchFamily="-109" charset="-128"/>
              <a:cs typeface="ＭＳ Ｐゴシック" pitchFamily="-109"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62F4A801-5891-C943-9C32-8B8AA8302503}" type="slidenum">
              <a:rPr lang="en-US">
                <a:latin typeface="Times New Roman" pitchFamily="-109" charset="0"/>
              </a:rPr>
              <a:pPr/>
              <a:t>39</a:t>
            </a:fld>
            <a:endParaRPr lang="en-US">
              <a:latin typeface="Times New Roman" pitchFamily="-109" charset="0"/>
            </a:endParaRPr>
          </a:p>
        </p:txBody>
      </p:sp>
      <p:sp>
        <p:nvSpPr>
          <p:cNvPr id="30723" name="Rectangle 1026"/>
          <p:cNvSpPr>
            <a:spLocks noGrp="1" noRot="1" noChangeAspect="1" noChangeArrowheads="1"/>
          </p:cNvSpPr>
          <p:nvPr>
            <p:ph type="sldImg"/>
          </p:nvPr>
        </p:nvSpPr>
        <p:spPr>
          <a:solidFill>
            <a:srgbClr val="FFFFFF"/>
          </a:solidFill>
          <a:ln/>
        </p:spPr>
      </p:sp>
      <p:sp>
        <p:nvSpPr>
          <p:cNvPr id="3072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09" charset="0"/>
              <a:ea typeface="ＭＳ Ｐゴシック" pitchFamily="-109" charset="-128"/>
              <a:cs typeface="ＭＳ Ｐゴシック" pitchFamily="-109"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965622EC-D87B-CA41-A535-D7440C69B2E1}" type="slidenum">
              <a:rPr lang="en-US">
                <a:latin typeface="Times New Roman" pitchFamily="-109" charset="0"/>
              </a:rPr>
              <a:pPr/>
              <a:t>40</a:t>
            </a:fld>
            <a:endParaRPr lang="en-US">
              <a:latin typeface="Times New Roman" pitchFamily="-109" charset="0"/>
            </a:endParaRPr>
          </a:p>
        </p:txBody>
      </p:sp>
      <p:sp>
        <p:nvSpPr>
          <p:cNvPr id="47107" name="Rectangle 2"/>
          <p:cNvSpPr>
            <a:spLocks noGrp="1" noRot="1" noChangeAspect="1" noChangeArrowheads="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09" charset="0"/>
              <a:ea typeface="ＭＳ Ｐゴシック" pitchFamily="-109" charset="-128"/>
              <a:cs typeface="ＭＳ Ｐゴシック" pitchFamily="-109"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a:lstStyle/>
          <a:p>
            <a:fld id="{BF2515E0-70CE-2949-B933-844C4DA09E56}" type="slidenum">
              <a:rPr lang="en-GB"/>
              <a:pPr/>
              <a:t>42</a:t>
            </a:fld>
            <a:endParaRPr lang="en-GB"/>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a:lstStyle/>
          <a:p>
            <a:pPr>
              <a:spcBef>
                <a:spcPct val="0"/>
              </a:spcBef>
            </a:pPr>
            <a:endParaRPr lang="ru-RU">
              <a:latin typeface="Arial" pitchFamily="-110"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945367BA-AB58-BE4C-A68E-0ABEF46746D1}" type="slidenum">
              <a:rPr lang="en-US"/>
              <a:pPr/>
              <a:t>52</a:t>
            </a:fld>
            <a:endParaRPr lang="en-US"/>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a:ln/>
        </p:spPr>
      </p:sp>
      <p:sp>
        <p:nvSpPr>
          <p:cNvPr id="62467" name="Notes Placeholder 2"/>
          <p:cNvSpPr>
            <a:spLocks noGrp="1"/>
          </p:cNvSpPr>
          <p:nvPr>
            <p:ph type="body" idx="1"/>
          </p:nvPr>
        </p:nvSpPr>
        <p:spPr>
          <a:noFill/>
          <a:ln/>
        </p:spPr>
        <p:txBody>
          <a:bodyPr/>
          <a:lstStyle/>
          <a:p>
            <a:pPr eaLnBrk="1" hangingPunct="1"/>
            <a:r>
              <a:rPr lang="en-GB" dirty="0" smtClean="0">
                <a:latin typeface="Arial" pitchFamily="-110" charset="0"/>
                <a:ea typeface="ＭＳ Ｐゴシック" pitchFamily="-110" charset="-128"/>
                <a:cs typeface="ＭＳ Ｐゴシック" pitchFamily="-110" charset="-128"/>
              </a:rPr>
              <a:t>Here tutors introduce all the terms while using the skeletal plastic model and living examples of Superior, Inferior and so on</a:t>
            </a:r>
            <a:r>
              <a:rPr lang="en-US" dirty="0" smtClean="0">
                <a:latin typeface="Arial" pitchFamily="-110" charset="0"/>
                <a:ea typeface="ＭＳ Ｐゴシック" pitchFamily="-110" charset="-128"/>
                <a:cs typeface="ＭＳ Ｐゴシック" pitchFamily="-110" charset="-128"/>
              </a:rPr>
              <a:t>……</a:t>
            </a:r>
            <a:endParaRPr lang="en-GB" dirty="0" smtClean="0">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xfrm>
            <a:off x="3884613" y="8685213"/>
            <a:ext cx="2971800" cy="457200"/>
          </a:xfrm>
          <a:prstGeom prst="rect">
            <a:avLst/>
          </a:prstGeom>
          <a:noFill/>
        </p:spPr>
        <p:txBody>
          <a:bodyPr/>
          <a:lstStyle/>
          <a:p>
            <a:fld id="{06E0F5E2-EA1C-0C4F-8FB1-300DE1CB0230}" type="slidenum">
              <a:rPr lang="en-US">
                <a:latin typeface="Times" pitchFamily="-110" charset="0"/>
              </a:rPr>
              <a:pPr/>
              <a:t>54</a:t>
            </a:fld>
            <a:endParaRPr lang="en-US">
              <a:latin typeface="Times" pitchFamily="-110" charset="0"/>
            </a:endParaRPr>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Times" pitchFamily="-110" charset="0"/>
              <a:ea typeface="ＭＳ Ｐゴシック" pitchFamily="-110" charset="-128"/>
              <a:cs typeface="ＭＳ Ｐゴシック" pitchFamily="-11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E6AE7C49-4F12-504A-BFFC-00864492CAF5}" type="slidenum">
              <a:rPr lang="en-US"/>
              <a:pPr/>
              <a:t>55</a:t>
            </a:fld>
            <a:endParaRPr lang="en-US"/>
          </a:p>
        </p:txBody>
      </p:sp>
      <p:sp>
        <p:nvSpPr>
          <p:cNvPr id="94211" name="Rectangle 2"/>
          <p:cNvSpPr>
            <a:spLocks noGrp="1" noRot="1" noChangeAspect="1" noChangeArrowheads="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7B12573C-1C2A-DD44-AF55-C6736E5465DE}" type="slidenum">
              <a:rPr lang="en-US"/>
              <a:pPr/>
              <a:t>56</a:t>
            </a:fld>
            <a:endParaRPr lang="en-US"/>
          </a:p>
        </p:txBody>
      </p:sp>
      <p:sp>
        <p:nvSpPr>
          <p:cNvPr id="96259" name="Rectangle 2"/>
          <p:cNvSpPr>
            <a:spLocks noGrp="1" noRot="1" noChangeAspect="1" noChangeArrowheads="1"/>
          </p:cNvSpPr>
          <p:nvPr>
            <p:ph type="sldImg"/>
          </p:nvPr>
        </p:nvSpPr>
        <p:spPr>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a:lstStyle/>
          <a:p>
            <a:pPr>
              <a:spcBef>
                <a:spcPct val="0"/>
              </a:spcBef>
            </a:pPr>
            <a:endParaRPr lang="en-GB"/>
          </a:p>
        </p:txBody>
      </p:sp>
      <p:sp>
        <p:nvSpPr>
          <p:cNvPr id="37892" name="Slide Number Placeholder 3"/>
          <p:cNvSpPr>
            <a:spLocks noGrp="1"/>
          </p:cNvSpPr>
          <p:nvPr>
            <p:ph type="sldNum" sz="quarter" idx="5"/>
          </p:nvPr>
        </p:nvSpPr>
        <p:spPr bwMode="auto">
          <a:noFill/>
          <a:ln>
            <a:miter lim="800000"/>
            <a:headEnd/>
            <a:tailEnd/>
          </a:ln>
        </p:spPr>
        <p:txBody>
          <a:bodyPr/>
          <a:lstStyle/>
          <a:p>
            <a:fld id="{EF1494C2-ADAA-1644-B1A7-A92CB6DD1843}" type="slidenum">
              <a:rPr lang="en-GB"/>
              <a:pPr/>
              <a:t>4</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E6AE7C49-4F12-504A-BFFC-00864492CAF5}" type="slidenum">
              <a:rPr lang="en-US"/>
              <a:pPr/>
              <a:t>57</a:t>
            </a:fld>
            <a:endParaRPr lang="en-US"/>
          </a:p>
        </p:txBody>
      </p:sp>
      <p:sp>
        <p:nvSpPr>
          <p:cNvPr id="94211" name="Rectangle 2"/>
          <p:cNvSpPr>
            <a:spLocks noGrp="1" noRot="1" noChangeAspect="1" noChangeArrowheads="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a:lstStyle/>
          <a:p>
            <a:fld id="{8AB34D6D-2579-634B-AE43-BFE49CDC76B8}" type="slidenum">
              <a:rPr lang="en-GB"/>
              <a:pPr/>
              <a:t>58</a:t>
            </a:fld>
            <a:endParaRPr lang="en-GB"/>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a:lstStyle/>
          <a:p>
            <a:pPr>
              <a:spcBef>
                <a:spcPct val="0"/>
              </a:spcBef>
            </a:pPr>
            <a:endParaRPr lang="ru-RU">
              <a:latin typeface="Arial" pitchFamily="-110"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a:lstStyle/>
          <a:p>
            <a:fld id="{8AB34D6D-2579-634B-AE43-BFE49CDC76B8}" type="slidenum">
              <a:rPr lang="en-GB"/>
              <a:pPr/>
              <a:t>59</a:t>
            </a:fld>
            <a:endParaRPr lang="en-GB"/>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a:lstStyle/>
          <a:p>
            <a:pPr>
              <a:spcBef>
                <a:spcPct val="0"/>
              </a:spcBef>
            </a:pPr>
            <a:endParaRPr lang="ru-RU">
              <a:latin typeface="Arial" pitchFamily="-110"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a:lstStyle/>
          <a:p>
            <a:fld id="{8AB34D6D-2579-634B-AE43-BFE49CDC76B8}" type="slidenum">
              <a:rPr lang="en-GB"/>
              <a:pPr/>
              <a:t>60</a:t>
            </a:fld>
            <a:endParaRPr lang="en-GB"/>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a:lstStyle/>
          <a:p>
            <a:pPr>
              <a:spcBef>
                <a:spcPct val="0"/>
              </a:spcBef>
            </a:pPr>
            <a:endParaRPr lang="ru-RU">
              <a:latin typeface="Arial" pitchFamily="-110"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a:lstStyle/>
          <a:p>
            <a:fld id="{8AB34D6D-2579-634B-AE43-BFE49CDC76B8}" type="slidenum">
              <a:rPr lang="en-GB"/>
              <a:pPr/>
              <a:t>61</a:t>
            </a:fld>
            <a:endParaRPr lang="en-GB"/>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a:lstStyle/>
          <a:p>
            <a:pPr>
              <a:spcBef>
                <a:spcPct val="0"/>
              </a:spcBef>
            </a:pPr>
            <a:endParaRPr lang="ru-RU">
              <a:latin typeface="Arial" pitchFamily="-110"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a:ln/>
        </p:spPr>
      </p:sp>
      <p:sp>
        <p:nvSpPr>
          <p:cNvPr id="62467" name="Notes Placeholder 2"/>
          <p:cNvSpPr>
            <a:spLocks noGrp="1"/>
          </p:cNvSpPr>
          <p:nvPr>
            <p:ph type="body" idx="1"/>
          </p:nvPr>
        </p:nvSpPr>
        <p:spPr>
          <a:noFill/>
          <a:ln/>
        </p:spPr>
        <p:txBody>
          <a:bodyPr/>
          <a:lstStyle/>
          <a:p>
            <a:pPr eaLnBrk="1" hangingPunct="1"/>
            <a:r>
              <a:rPr lang="en-GB" dirty="0" smtClean="0">
                <a:latin typeface="Arial" pitchFamily="-110" charset="0"/>
                <a:ea typeface="ＭＳ Ｐゴシック" pitchFamily="-110" charset="-128"/>
                <a:cs typeface="ＭＳ Ｐゴシック" pitchFamily="-110" charset="-128"/>
              </a:rPr>
              <a:t>Here tutors introduce all the terms while using the skeletal plastic model and living examples of Superior, Inferior and so on</a:t>
            </a:r>
            <a:r>
              <a:rPr lang="en-US" dirty="0" smtClean="0">
                <a:latin typeface="Arial" pitchFamily="-110" charset="0"/>
                <a:ea typeface="ＭＳ Ｐゴシック" pitchFamily="-110" charset="-128"/>
                <a:cs typeface="ＭＳ Ｐゴシック" pitchFamily="-110" charset="-128"/>
              </a:rPr>
              <a:t>……</a:t>
            </a:r>
            <a:endParaRPr lang="en-GB" dirty="0" smtClean="0">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xfrm>
            <a:off x="3884613" y="8685213"/>
            <a:ext cx="2971800" cy="457200"/>
          </a:xfrm>
          <a:prstGeom prst="rect">
            <a:avLst/>
          </a:prstGeom>
          <a:noFill/>
        </p:spPr>
        <p:txBody>
          <a:bodyPr/>
          <a:lstStyle/>
          <a:p>
            <a:fld id="{64F89272-AA19-DC42-9ADE-845BFFC4394B}" type="slidenum">
              <a:rPr lang="en-US">
                <a:latin typeface="Times New Roman" pitchFamily="-110" charset="0"/>
              </a:rPr>
              <a:pPr/>
              <a:t>66</a:t>
            </a:fld>
            <a:endParaRPr lang="en-US">
              <a:latin typeface="Times New Roman" pitchFamily="-110" charset="0"/>
            </a:endParaRPr>
          </a:p>
        </p:txBody>
      </p:sp>
      <p:sp>
        <p:nvSpPr>
          <p:cNvPr id="169987" name="Rectangle 2"/>
          <p:cNvSpPr>
            <a:spLocks noGrp="1" noRot="1" noChangeAspect="1" noChangeArrowheads="1"/>
          </p:cNvSpPr>
          <p:nvPr>
            <p:ph type="sldImg"/>
          </p:nvPr>
        </p:nvSpPr>
        <p:spPr>
          <a:solidFill>
            <a:srgbClr val="FFFFFF"/>
          </a:solidFill>
          <a:ln/>
        </p:spPr>
      </p:sp>
      <p:sp>
        <p:nvSpPr>
          <p:cNvPr id="1699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GB">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xfrm>
            <a:off x="3884613" y="8685213"/>
            <a:ext cx="2971800" cy="457200"/>
          </a:xfrm>
          <a:prstGeom prst="rect">
            <a:avLst/>
          </a:prstGeom>
          <a:noFill/>
          <a:ln>
            <a:miter lim="800000"/>
            <a:headEnd/>
            <a:tailEnd/>
          </a:ln>
        </p:spPr>
        <p:txBody>
          <a:bodyPr wrap="square" numCol="1" anchorCtr="0" compatLnSpc="1">
            <a:prstTxWarp prst="textNoShape">
              <a:avLst/>
            </a:prstTxWarp>
          </a:bodyPr>
          <a:lstStyle/>
          <a:p>
            <a:fld id="{F903F289-2D98-BB4E-9D3D-A1393774C3F0}" type="slidenum">
              <a:rPr lang="de-DE" smtClean="0">
                <a:latin typeface="Times New Roman" pitchFamily="-110" charset="0"/>
              </a:rPr>
              <a:pPr/>
              <a:t>10</a:t>
            </a:fld>
            <a:endParaRPr lang="de-DE" smtClean="0">
              <a:latin typeface="Times New Roman" pitchFamily="-110" charset="0"/>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7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ea typeface="ＭＳ Ｐゴシック" pitchFamily="-110" charset="-128"/>
              <a:cs typeface="ＭＳ Ｐゴシック" pitchFamily="-11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a:lstStyle/>
          <a:p>
            <a:fld id="{8AB34D6D-2579-634B-AE43-BFE49CDC76B8}" type="slidenum">
              <a:rPr lang="en-GB"/>
              <a:pPr/>
              <a:t>12</a:t>
            </a:fld>
            <a:endParaRPr lang="en-GB"/>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a:lstStyle/>
          <a:p>
            <a:pPr>
              <a:spcBef>
                <a:spcPct val="0"/>
              </a:spcBef>
            </a:pPr>
            <a:endParaRPr lang="ru-RU">
              <a:latin typeface="Arial" pitchFamily="-110"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a:lstStyle/>
          <a:p>
            <a:fld id="{8AB34D6D-2579-634B-AE43-BFE49CDC76B8}" type="slidenum">
              <a:rPr lang="en-GB"/>
              <a:pPr/>
              <a:t>13</a:t>
            </a:fld>
            <a:endParaRPr lang="en-GB"/>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a:lstStyle/>
          <a:p>
            <a:pPr>
              <a:spcBef>
                <a:spcPct val="0"/>
              </a:spcBef>
            </a:pPr>
            <a:endParaRPr lang="ru-RU">
              <a:latin typeface="Arial" pitchFamily="-110"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bwMode="auto">
          <a:xfrm>
            <a:off x="1143000" y="685800"/>
            <a:ext cx="4573588" cy="3430588"/>
          </a:xfrm>
          <a:noFill/>
          <a:ln>
            <a:solidFill>
              <a:srgbClr val="000000"/>
            </a:solidFill>
            <a:miter lim="800000"/>
            <a:headEnd/>
            <a:tailEnd/>
          </a:ln>
        </p:spPr>
      </p:sp>
      <p:sp>
        <p:nvSpPr>
          <p:cNvPr id="44035" name="Rectangle 3"/>
          <p:cNvSpPr>
            <a:spLocks noGrp="1" noChangeArrowheads="1"/>
          </p:cNvSpPr>
          <p:nvPr>
            <p:ph type="body" idx="1"/>
          </p:nvPr>
        </p:nvSpPr>
        <p:spPr bwMode="auto">
          <a:xfrm>
            <a:off x="914400" y="4343400"/>
            <a:ext cx="5029200" cy="4114800"/>
          </a:xfrm>
          <a:noFill/>
        </p:spPr>
        <p:txBody>
          <a:bodyPr/>
          <a:lstStyle/>
          <a:p>
            <a:pPr>
              <a:spcBef>
                <a:spcPct val="0"/>
              </a:spcBef>
            </a:pPr>
            <a:endParaRPr lang="en-GB">
              <a:latin typeface="Arial" pitchFamily="-110" charset="0"/>
              <a:ea typeface="Arial" pitchFamily="-110" charset="0"/>
              <a:cs typeface="Arial" pitchFamily="-110"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0270B9B-5078-184D-9CC0-37AE9C5DE519}" type="slidenum">
              <a:rPr lang="de-DE" sz="1200">
                <a:latin typeface="Calibri" pitchFamily="-110" charset="0"/>
              </a:rPr>
              <a:pPr algn="r"/>
              <a:t>18</a:t>
            </a:fld>
            <a:endParaRPr lang="de-DE" sz="1200">
              <a:latin typeface="Calibri" pitchFamily="-110" charset="0"/>
            </a:endParaRPr>
          </a:p>
        </p:txBody>
      </p:sp>
      <p:sp>
        <p:nvSpPr>
          <p:cNvPr id="49155" name="Text Box 3"/>
          <p:cNvSpPr txBox="1">
            <a:spLocks noGrp="1" noChangeArrowheads="1"/>
          </p:cNvSpPr>
          <p:nvPr/>
        </p:nvSpPr>
        <p:spPr bwMode="auto">
          <a:xfrm>
            <a:off x="3887788" y="8689975"/>
            <a:ext cx="2970212" cy="454025"/>
          </a:xfrm>
          <a:prstGeom prst="rect">
            <a:avLst/>
          </a:prstGeom>
          <a:noFill/>
          <a:ln w="9525">
            <a:noFill/>
            <a:miter lim="800000"/>
            <a:headEnd/>
            <a:tailEnd/>
          </a:ln>
        </p:spPr>
        <p:txBody>
          <a:bodyPr lIns="94824" tIns="47416" rIns="94824" bIns="47416" anchor="b">
            <a:prstTxWarp prst="textNoShape">
              <a:avLst/>
            </a:prstTxWarp>
          </a:bodyPr>
          <a:lstStyle/>
          <a:p>
            <a:pPr algn="r" defTabSz="947738"/>
            <a:fld id="{3E37F44E-0B00-1E4A-9154-4D54ECADD400}" type="slidenum">
              <a:rPr lang="en-GB" sz="1300">
                <a:latin typeface="Calibri" pitchFamily="-110" charset="0"/>
              </a:rPr>
              <a:pPr algn="r" defTabSz="947738"/>
              <a:t>18</a:t>
            </a:fld>
            <a:endParaRPr lang="en-GB" sz="1300">
              <a:latin typeface="Calibri" pitchFamily="-110" charset="0"/>
            </a:endParaRPr>
          </a:p>
        </p:txBody>
      </p:sp>
      <p:sp>
        <p:nvSpPr>
          <p:cNvPr id="49156" name="Rectangle 2"/>
          <p:cNvSpPr>
            <a:spLocks noGrp="1" noRot="1" noChangeAspect="1" noChangeArrowheads="1" noTextEdit="1"/>
          </p:cNvSpPr>
          <p:nvPr>
            <p:ph type="sldImg"/>
          </p:nvPr>
        </p:nvSpPr>
        <p:spPr bwMode="auto">
          <a:xfrm>
            <a:off x="1143000" y="685800"/>
            <a:ext cx="4573588" cy="3430588"/>
          </a:xfrm>
          <a:noFill/>
          <a:ln>
            <a:solidFill>
              <a:srgbClr val="000000"/>
            </a:solidFill>
            <a:miter lim="800000"/>
            <a:headEnd/>
            <a:tailEnd/>
          </a:ln>
        </p:spPr>
      </p:sp>
      <p:sp>
        <p:nvSpPr>
          <p:cNvPr id="49157" name="Rectangle 3"/>
          <p:cNvSpPr>
            <a:spLocks noGrp="1" noChangeArrowheads="1"/>
          </p:cNvSpPr>
          <p:nvPr>
            <p:ph type="body" idx="1"/>
          </p:nvPr>
        </p:nvSpPr>
        <p:spPr bwMode="auto">
          <a:xfrm>
            <a:off x="914400" y="4343400"/>
            <a:ext cx="5029200" cy="4114800"/>
          </a:xfrm>
          <a:noFill/>
        </p:spPr>
        <p:txBody>
          <a:bodyPr lIns="94824" tIns="47416" rIns="94824" bIns="47416"/>
          <a:lstStyle/>
          <a:p>
            <a:pPr>
              <a:spcBef>
                <a:spcPct val="0"/>
              </a:spcBef>
            </a:pPr>
            <a:endParaRPr lang="en-GB">
              <a:latin typeface="Arial" pitchFamily="-110" charset="0"/>
              <a:ea typeface="Arial" pitchFamily="-110" charset="0"/>
              <a:cs typeface="Arial" pitchFamily="-110"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xfrm>
            <a:off x="3884613" y="8685213"/>
            <a:ext cx="2971800" cy="457200"/>
          </a:xfrm>
          <a:prstGeom prst="rect">
            <a:avLst/>
          </a:prstGeom>
          <a:noFill/>
        </p:spPr>
        <p:txBody>
          <a:bodyPr/>
          <a:lstStyle/>
          <a:p>
            <a:fld id="{A9D03477-8F27-A749-BBBA-D5064A36C581}" type="slidenum">
              <a:rPr lang="en-US">
                <a:latin typeface="Times New Roman" pitchFamily="-110" charset="0"/>
              </a:rPr>
              <a:pPr/>
              <a:t>19</a:t>
            </a:fld>
            <a:endParaRPr lang="en-US">
              <a:latin typeface="Times New Roman" pitchFamily="-110" charset="0"/>
            </a:endParaRPr>
          </a:p>
        </p:txBody>
      </p:sp>
      <p:sp>
        <p:nvSpPr>
          <p:cNvPr id="165891" name="Rectangle 2"/>
          <p:cNvSpPr>
            <a:spLocks noGrp="1" noRot="1" noChangeAspect="1" noChangeArrowheads="1"/>
          </p:cNvSpPr>
          <p:nvPr>
            <p:ph type="sldImg"/>
          </p:nvPr>
        </p:nvSpPr>
        <p:spPr>
          <a:solidFill>
            <a:srgbClr val="FFFFFF"/>
          </a:solidFill>
          <a:ln/>
        </p:spPr>
      </p:sp>
      <p:sp>
        <p:nvSpPr>
          <p:cNvPr id="1658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GB" baseline="0" dirty="0" smtClean="0">
                <a:latin typeface="Times New Roman" pitchFamily="-110" charset="0"/>
                <a:ea typeface="ＭＳ Ｐゴシック" pitchFamily="-110" charset="-128"/>
                <a:cs typeface="ＭＳ Ｐゴシック" pitchFamily="-110" charset="-128"/>
              </a:rPr>
              <a:t>With this slide point out that although Posture can lead to excessive tension and compression we need to also consider “Alignment” and positioning of bone within a joint. Poor alignment will of course provide stress, change length tension curves, cause inhibition, reduce proprioceptive facilities and so on. Nutrition is mentioned but so also is Hydration as we work on a “Fluid System”. Everyone is different and therefore listening to each individual story will provide us with subtle cues and clues vital for appropriate therapeutic interventions.</a:t>
            </a:r>
            <a:endParaRPr lang="en-GB" dirty="0">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5185474"/>
            <a:ext cx="4495800" cy="1069975"/>
          </a:xfrm>
        </p:spPr>
        <p:txBody>
          <a:bodyPr>
            <a:noAutofit/>
          </a:bodyPr>
          <a:lstStyle>
            <a:lvl1pPr algn="ctr">
              <a:defRPr sz="3400" b="1">
                <a:solidFill>
                  <a:schemeClr val="bg1"/>
                </a:solidFill>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 y="6039549"/>
            <a:ext cx="4491318" cy="666051"/>
          </a:xfrm>
        </p:spPr>
        <p:txBody>
          <a:bodyPr>
            <a:normAutofit/>
          </a:bodyPr>
          <a:lstStyle>
            <a:lvl1pPr marL="0" indent="0" algn="ctr">
              <a:buNone/>
              <a:defRPr sz="2600">
                <a:solidFill>
                  <a:schemeClr val="bg1"/>
                </a:solidFill>
                <a:effectLst/>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fld id="{BBFC38A4-9451-AE4F-8A46-5EE8911C52E9}" type="datetimeFigureOut">
              <a:rPr lang="en-GB"/>
              <a:pPr/>
              <a:t>17/07/2012</a:t>
            </a:fld>
            <a:endParaRPr lang="en-GB"/>
          </a:p>
        </p:txBody>
      </p:sp>
      <p:sp>
        <p:nvSpPr>
          <p:cNvPr id="5" name="Footer Placeholder 4"/>
          <p:cNvSpPr>
            <a:spLocks noGrp="1"/>
          </p:cNvSpPr>
          <p:nvPr>
            <p:ph type="ftr" sz="quarter" idx="11"/>
          </p:nvPr>
        </p:nvSpPr>
        <p:spPr>
          <a:xfrm>
            <a:off x="3124200" y="6416675"/>
            <a:ext cx="2895600" cy="365125"/>
          </a:xfrm>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5E4F6720-F57D-4A43-959B-C08AF1F15B7B}" type="slidenum">
              <a:rPr lang="en-GB"/>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7811473-DB23-DA47-88D7-7EF53FE25E24}" type="datetimeFigureOut">
              <a:rPr lang="en-GB"/>
              <a:pPr/>
              <a:t>17/07/2012</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92C098EE-EE96-B245-A972-8093B7E13070}" type="slidenum">
              <a:rPr lang="en-GB"/>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12DF00E-ABB2-AD4F-BBCB-410D0B501108}" type="datetimeFigureOut">
              <a:rPr lang="en-GB"/>
              <a:pPr/>
              <a:t>17/07/2012</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70AAD4FF-B05E-9A4D-ACB5-7F9EEB69CE57}" type="slidenum">
              <a:rPr lang="en-GB"/>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219200"/>
          </a:xfrm>
        </p:spPr>
        <p:txBody>
          <a:bodyPr/>
          <a:lstStyle/>
          <a:p>
            <a:r>
              <a:rPr lang="ga-IE" smtClean="0"/>
              <a:t>Click to edit Master title style</a:t>
            </a:r>
            <a:endParaRPr lang="en-US"/>
          </a:p>
        </p:txBody>
      </p:sp>
      <p:sp>
        <p:nvSpPr>
          <p:cNvPr id="3" name="ClipArt Placeholder 2"/>
          <p:cNvSpPr>
            <a:spLocks noGrp="1"/>
          </p:cNvSpPr>
          <p:nvPr>
            <p:ph type="clipArt" sz="half" idx="1"/>
          </p:nvPr>
        </p:nvSpPr>
        <p:spPr>
          <a:xfrm>
            <a:off x="685800" y="1828800"/>
            <a:ext cx="3810000" cy="4267200"/>
          </a:xfrm>
        </p:spPr>
        <p:txBody>
          <a:bodyPr/>
          <a:lstStyle/>
          <a:p>
            <a:pPr lvl="0"/>
            <a:endParaRPr lang="en-US" noProof="0" smtClean="0"/>
          </a:p>
        </p:txBody>
      </p:sp>
      <p:sp>
        <p:nvSpPr>
          <p:cNvPr id="4" name="Text Placeholder 3"/>
          <p:cNvSpPr>
            <a:spLocks noGrp="1"/>
          </p:cNvSpPr>
          <p:nvPr>
            <p:ph type="body" sz="half" idx="2"/>
          </p:nvPr>
        </p:nvSpPr>
        <p:spPr>
          <a:xfrm>
            <a:off x="4648200" y="1828800"/>
            <a:ext cx="3810000" cy="4267200"/>
          </a:xfrm>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41141D3-6284-884A-B3A5-ACB770427A8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ga-IE" smtClean="0"/>
              <a:t>Click to edit Master title style</a:t>
            </a:r>
            <a:endParaRPr lang="en-GB"/>
          </a:p>
        </p:txBody>
      </p:sp>
      <p:sp>
        <p:nvSpPr>
          <p:cNvPr id="3" name="Table Placeholder 2"/>
          <p:cNvSpPr>
            <a:spLocks noGrp="1"/>
          </p:cNvSpPr>
          <p:nvPr>
            <p:ph type="tbl" idx="1"/>
          </p:nvPr>
        </p:nvSpPr>
        <p:spPr>
          <a:xfrm>
            <a:off x="457200" y="1905000"/>
            <a:ext cx="8229600" cy="4114800"/>
          </a:xfrm>
        </p:spPr>
        <p:txBody>
          <a:bodyPr/>
          <a:lstStyle/>
          <a:p>
            <a:endParaRPr lang="en-GB"/>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zh-TW"/>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zh-TW"/>
          </a:p>
        </p:txBody>
      </p:sp>
      <p:sp>
        <p:nvSpPr>
          <p:cNvPr id="6" name="Slide Number Placeholder 5"/>
          <p:cNvSpPr>
            <a:spLocks noGrp="1"/>
          </p:cNvSpPr>
          <p:nvPr>
            <p:ph type="sldNum" sz="quarter" idx="12"/>
          </p:nvPr>
        </p:nvSpPr>
        <p:spPr>
          <a:xfrm>
            <a:off x="6553200" y="6245225"/>
            <a:ext cx="2133600" cy="476250"/>
          </a:xfrm>
        </p:spPr>
        <p:txBody>
          <a:bodyPr/>
          <a:lstStyle>
            <a:lvl1pPr>
              <a:defRPr smtClean="0"/>
            </a:lvl1pPr>
          </a:lstStyle>
          <a:p>
            <a:fld id="{AFDF0FCB-1BD3-504F-B453-840D136135A0}" type="slidenum">
              <a:rPr lang="zh-TW" altLang="en-US"/>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29600" cy="8382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C3A4AFF-5414-644C-9BC2-A251DA126CD2}" type="datetimeFigureOut">
              <a:rPr lang="en-GB"/>
              <a:pPr/>
              <a:t>17/07/2012</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CFAAEE35-4D27-5D4C-B5A9-9BEED12BE54D}" type="slidenum">
              <a:rPr lang="en-GB"/>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445832C2-08EA-3C4B-BD23-103D9D32ECC4}" type="datetimeFigureOut">
              <a:rPr lang="en-GB"/>
              <a:pPr/>
              <a:t>17/07/2012</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2AD55AF9-3710-1E4D-827F-A76A0BEFA419}"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57AB1C9C-85EB-5B46-A40B-159DF9C51B34}" type="datetimeFigureOut">
              <a:rPr lang="en-GB"/>
              <a:pPr/>
              <a:t>17/07/2012</a:t>
            </a:fld>
            <a:endParaRPr lang="en-GB"/>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53CF846B-3000-A344-9883-59538C5D0488}"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C6698864-674A-7B49-B102-24BE2BF90B1D}" type="datetimeFigureOut">
              <a:rPr lang="en-GB"/>
              <a:pPr/>
              <a:t>17/07/2012</a:t>
            </a:fld>
            <a:endParaRPr lang="en-GB"/>
          </a:p>
        </p:txBody>
      </p:sp>
      <p:sp>
        <p:nvSpPr>
          <p:cNvPr id="8" name="Footer Placeholder 4"/>
          <p:cNvSpPr>
            <a:spLocks noGrp="1"/>
          </p:cNvSpPr>
          <p:nvPr>
            <p:ph type="ftr" sz="quarter" idx="11"/>
          </p:nvPr>
        </p:nvSpPr>
        <p:spPr/>
        <p:txBody>
          <a:bodyPr/>
          <a:lstStyle>
            <a:lvl1pPr>
              <a:defRPr/>
            </a:lvl1pPr>
          </a:lstStyle>
          <a:p>
            <a:endParaRPr lang="en-GB"/>
          </a:p>
        </p:txBody>
      </p:sp>
      <p:sp>
        <p:nvSpPr>
          <p:cNvPr id="9" name="Slide Number Placeholder 5"/>
          <p:cNvSpPr>
            <a:spLocks noGrp="1"/>
          </p:cNvSpPr>
          <p:nvPr>
            <p:ph type="sldNum" sz="quarter" idx="12"/>
          </p:nvPr>
        </p:nvSpPr>
        <p:spPr/>
        <p:txBody>
          <a:bodyPr/>
          <a:lstStyle>
            <a:lvl1pPr>
              <a:defRPr/>
            </a:lvl1pPr>
          </a:lstStyle>
          <a:p>
            <a:fld id="{AAC91575-810C-3344-889C-9FF07203929E}"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024064D-8C5E-9D47-AE53-989931FF4E32}" type="datetimeFigureOut">
              <a:rPr lang="en-GB"/>
              <a:pPr/>
              <a:t>17/07/2012</a:t>
            </a:fld>
            <a:endParaRPr lang="en-GB"/>
          </a:p>
        </p:txBody>
      </p:sp>
      <p:sp>
        <p:nvSpPr>
          <p:cNvPr id="4" name="Footer Placeholder 4"/>
          <p:cNvSpPr>
            <a:spLocks noGrp="1"/>
          </p:cNvSpPr>
          <p:nvPr>
            <p:ph type="ftr" sz="quarter" idx="11"/>
          </p:nvPr>
        </p:nvSpPr>
        <p:spPr/>
        <p:txBody>
          <a:bodyPr/>
          <a:lstStyle>
            <a:lvl1pPr>
              <a:defRPr/>
            </a:lvl1pPr>
          </a:lstStyle>
          <a:p>
            <a:endParaRPr lang="en-GB"/>
          </a:p>
        </p:txBody>
      </p:sp>
      <p:sp>
        <p:nvSpPr>
          <p:cNvPr id="5" name="Slide Number Placeholder 5"/>
          <p:cNvSpPr>
            <a:spLocks noGrp="1"/>
          </p:cNvSpPr>
          <p:nvPr>
            <p:ph type="sldNum" sz="quarter" idx="12"/>
          </p:nvPr>
        </p:nvSpPr>
        <p:spPr/>
        <p:txBody>
          <a:bodyPr/>
          <a:lstStyle>
            <a:lvl1pPr>
              <a:defRPr/>
            </a:lvl1pPr>
          </a:lstStyle>
          <a:p>
            <a:fld id="{EC26D279-D862-E447-BC25-7072A21E60AB}"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C75DDE6-C7D0-6A4A-8167-19050BA60E8C}" type="datetimeFigureOut">
              <a:rPr lang="en-GB"/>
              <a:pPr/>
              <a:t>17/07/2012</a:t>
            </a:fld>
            <a:endParaRPr lang="en-GB"/>
          </a:p>
        </p:txBody>
      </p:sp>
      <p:sp>
        <p:nvSpPr>
          <p:cNvPr id="3" name="Footer Placeholder 4"/>
          <p:cNvSpPr>
            <a:spLocks noGrp="1"/>
          </p:cNvSpPr>
          <p:nvPr>
            <p:ph type="ftr" sz="quarter" idx="11"/>
          </p:nvPr>
        </p:nvSpPr>
        <p:spPr/>
        <p:txBody>
          <a:bodyPr/>
          <a:lstStyle>
            <a:lvl1pPr>
              <a:defRPr/>
            </a:lvl1pPr>
          </a:lstStyle>
          <a:p>
            <a:endParaRPr lang="en-GB"/>
          </a:p>
        </p:txBody>
      </p:sp>
      <p:sp>
        <p:nvSpPr>
          <p:cNvPr id="4" name="Slide Number Placeholder 5"/>
          <p:cNvSpPr>
            <a:spLocks noGrp="1"/>
          </p:cNvSpPr>
          <p:nvPr>
            <p:ph type="sldNum" sz="quarter" idx="12"/>
          </p:nvPr>
        </p:nvSpPr>
        <p:spPr/>
        <p:txBody>
          <a:bodyPr/>
          <a:lstStyle>
            <a:lvl1pPr>
              <a:defRPr/>
            </a:lvl1pPr>
          </a:lstStyle>
          <a:p>
            <a:fld id="{879E4F5C-4520-2544-8A74-A3D3EE56509B}"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4FDB6DE1-777E-4F46-B754-BC267FB96292}" type="datetimeFigureOut">
              <a:rPr lang="en-GB"/>
              <a:pPr/>
              <a:t>17/07/2012</a:t>
            </a:fld>
            <a:endParaRPr lang="en-GB"/>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733DA9F9-9F5C-7442-B5E9-8722F362C81E}"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1FA76C5-63F5-6C46-8DBE-0F42993CBEBF}" type="datetimeFigureOut">
              <a:rPr lang="en-GB"/>
              <a:pPr/>
              <a:t>17/07/2012</a:t>
            </a:fld>
            <a:endParaRPr lang="en-GB"/>
          </a:p>
        </p:txBody>
      </p:sp>
      <p:sp>
        <p:nvSpPr>
          <p:cNvPr id="6" name="Footer Placeholder 4"/>
          <p:cNvSpPr>
            <a:spLocks noGrp="1"/>
          </p:cNvSpPr>
          <p:nvPr>
            <p:ph type="ftr" sz="quarter" idx="11"/>
          </p:nvPr>
        </p:nvSpPr>
        <p:spPr/>
        <p:txBody>
          <a:bodyPr/>
          <a:lstStyle>
            <a:lvl1pPr>
              <a:defRPr/>
            </a:lvl1pPr>
          </a:lstStyle>
          <a:p>
            <a:endParaRPr lang="en-GB"/>
          </a:p>
        </p:txBody>
      </p:sp>
      <p:sp>
        <p:nvSpPr>
          <p:cNvPr id="7" name="Slide Number Placeholder 5"/>
          <p:cNvSpPr>
            <a:spLocks noGrp="1"/>
          </p:cNvSpPr>
          <p:nvPr>
            <p:ph type="sldNum" sz="quarter" idx="12"/>
          </p:nvPr>
        </p:nvSpPr>
        <p:spPr/>
        <p:txBody>
          <a:bodyPr/>
          <a:lstStyle>
            <a:lvl1pPr>
              <a:defRPr/>
            </a:lvl1pPr>
          </a:lstStyle>
          <a:p>
            <a:fld id="{CFD14970-78EE-3B46-B60C-921A2CF211FF}"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152400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051" name="Text Placeholder 2"/>
          <p:cNvSpPr>
            <a:spLocks noGrp="1"/>
          </p:cNvSpPr>
          <p:nvPr>
            <p:ph type="body" idx="1"/>
          </p:nvPr>
        </p:nvSpPr>
        <p:spPr bwMode="auto">
          <a:xfrm>
            <a:off x="457200" y="2514600"/>
            <a:ext cx="82296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10" charset="0"/>
              </a:defRPr>
            </a:lvl1pPr>
          </a:lstStyle>
          <a:p>
            <a:fld id="{9B4B1B96-134C-8C46-84B3-2357E3A37DD8}" type="datetimeFigureOut">
              <a:rPr lang="en-GB"/>
              <a:pPr/>
              <a:t>17/07/2012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10" charset="0"/>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10" charset="0"/>
              </a:defRPr>
            </a:lvl1pPr>
          </a:lstStyle>
          <a:p>
            <a:fld id="{9EF94F77-81B8-5B44-BDC0-4650D60D55CF}"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675" r:id="rId1"/>
    <p:sldLayoutId id="2147483674" r:id="rId2"/>
    <p:sldLayoutId id="2147483673" r:id="rId3"/>
    <p:sldLayoutId id="2147483672" r:id="rId4"/>
    <p:sldLayoutId id="2147483671" r:id="rId5"/>
    <p:sldLayoutId id="2147483670" r:id="rId6"/>
    <p:sldLayoutId id="2147483669" r:id="rId7"/>
    <p:sldLayoutId id="2147483668" r:id="rId8"/>
    <p:sldLayoutId id="2147483667" r:id="rId9"/>
    <p:sldLayoutId id="2147483666" r:id="rId10"/>
    <p:sldLayoutId id="2147483665" r:id="rId11"/>
    <p:sldLayoutId id="2147483678" r:id="rId12"/>
    <p:sldLayoutId id="2147483679" r:id="rId13"/>
  </p:sldLayoutIdLst>
  <p:txStyles>
    <p:titleStyle>
      <a:lvl1pPr algn="ctr" rtl="0" fontAlgn="base">
        <a:spcBef>
          <a:spcPct val="0"/>
        </a:spcBef>
        <a:spcAft>
          <a:spcPct val="0"/>
        </a:spcAft>
        <a:defRPr sz="4400" kern="1200">
          <a:solidFill>
            <a:schemeClr val="tx1"/>
          </a:solidFill>
          <a:latin typeface="Tahoma" pitchFamily="34" charset="0"/>
          <a:ea typeface="Tahoma" pitchFamily="34" charset="0"/>
          <a:cs typeface="Tahoma" pitchFamily="34" charset="0"/>
        </a:defRPr>
      </a:lvl1pPr>
      <a:lvl2pPr algn="ctr" rtl="0" fontAlgn="base">
        <a:spcBef>
          <a:spcPct val="0"/>
        </a:spcBef>
        <a:spcAft>
          <a:spcPct val="0"/>
        </a:spcAft>
        <a:defRPr sz="4400">
          <a:solidFill>
            <a:schemeClr val="tx1"/>
          </a:solidFill>
          <a:latin typeface="Tahoma" pitchFamily="-110" charset="0"/>
          <a:ea typeface="Tahoma" pitchFamily="-110" charset="0"/>
          <a:cs typeface="Tahoma" pitchFamily="-110" charset="0"/>
        </a:defRPr>
      </a:lvl2pPr>
      <a:lvl3pPr algn="ctr" rtl="0" fontAlgn="base">
        <a:spcBef>
          <a:spcPct val="0"/>
        </a:spcBef>
        <a:spcAft>
          <a:spcPct val="0"/>
        </a:spcAft>
        <a:defRPr sz="4400">
          <a:solidFill>
            <a:schemeClr val="tx1"/>
          </a:solidFill>
          <a:latin typeface="Tahoma" pitchFamily="-110" charset="0"/>
          <a:ea typeface="Tahoma" pitchFamily="-110" charset="0"/>
          <a:cs typeface="Tahoma" pitchFamily="-110" charset="0"/>
        </a:defRPr>
      </a:lvl3pPr>
      <a:lvl4pPr algn="ctr" rtl="0" fontAlgn="base">
        <a:spcBef>
          <a:spcPct val="0"/>
        </a:spcBef>
        <a:spcAft>
          <a:spcPct val="0"/>
        </a:spcAft>
        <a:defRPr sz="4400">
          <a:solidFill>
            <a:schemeClr val="tx1"/>
          </a:solidFill>
          <a:latin typeface="Tahoma" pitchFamily="-110" charset="0"/>
          <a:ea typeface="Tahoma" pitchFamily="-110" charset="0"/>
          <a:cs typeface="Tahoma" pitchFamily="-110" charset="0"/>
        </a:defRPr>
      </a:lvl4pPr>
      <a:lvl5pPr algn="ctr" rtl="0" fontAlgn="base">
        <a:spcBef>
          <a:spcPct val="0"/>
        </a:spcBef>
        <a:spcAft>
          <a:spcPct val="0"/>
        </a:spcAft>
        <a:defRPr sz="4400">
          <a:solidFill>
            <a:schemeClr val="tx1"/>
          </a:solidFill>
          <a:latin typeface="Tahoma" pitchFamily="-110" charset="0"/>
          <a:ea typeface="Tahoma" pitchFamily="-110" charset="0"/>
          <a:cs typeface="Tahoma" pitchFamily="-110" charset="0"/>
        </a:defRPr>
      </a:lvl5pPr>
      <a:lvl6pPr marL="457200" algn="ctr" rtl="0" fontAlgn="base">
        <a:spcBef>
          <a:spcPct val="0"/>
        </a:spcBef>
        <a:spcAft>
          <a:spcPct val="0"/>
        </a:spcAft>
        <a:defRPr sz="4400">
          <a:solidFill>
            <a:schemeClr val="tx1"/>
          </a:solidFill>
          <a:latin typeface="Tahoma" pitchFamily="-110" charset="0"/>
          <a:ea typeface="Tahoma" pitchFamily="-110" charset="0"/>
          <a:cs typeface="Tahoma" pitchFamily="-110" charset="0"/>
        </a:defRPr>
      </a:lvl6pPr>
      <a:lvl7pPr marL="914400" algn="ctr" rtl="0" fontAlgn="base">
        <a:spcBef>
          <a:spcPct val="0"/>
        </a:spcBef>
        <a:spcAft>
          <a:spcPct val="0"/>
        </a:spcAft>
        <a:defRPr sz="4400">
          <a:solidFill>
            <a:schemeClr val="tx1"/>
          </a:solidFill>
          <a:latin typeface="Tahoma" pitchFamily="-110" charset="0"/>
          <a:ea typeface="Tahoma" pitchFamily="-110" charset="0"/>
          <a:cs typeface="Tahoma" pitchFamily="-110" charset="0"/>
        </a:defRPr>
      </a:lvl7pPr>
      <a:lvl8pPr marL="1371600" algn="ctr" rtl="0" fontAlgn="base">
        <a:spcBef>
          <a:spcPct val="0"/>
        </a:spcBef>
        <a:spcAft>
          <a:spcPct val="0"/>
        </a:spcAft>
        <a:defRPr sz="4400">
          <a:solidFill>
            <a:schemeClr val="tx1"/>
          </a:solidFill>
          <a:latin typeface="Tahoma" pitchFamily="-110" charset="0"/>
          <a:ea typeface="Tahoma" pitchFamily="-110" charset="0"/>
          <a:cs typeface="Tahoma" pitchFamily="-110" charset="0"/>
        </a:defRPr>
      </a:lvl8pPr>
      <a:lvl9pPr marL="1828800" algn="ctr" rtl="0" fontAlgn="base">
        <a:spcBef>
          <a:spcPct val="0"/>
        </a:spcBef>
        <a:spcAft>
          <a:spcPct val="0"/>
        </a:spcAft>
        <a:defRPr sz="4400">
          <a:solidFill>
            <a:schemeClr val="tx1"/>
          </a:solidFill>
          <a:latin typeface="Tahoma" pitchFamily="-110" charset="0"/>
          <a:ea typeface="Tahoma" pitchFamily="-110" charset="0"/>
          <a:cs typeface="Tahoma" pitchFamily="-110" charset="0"/>
        </a:defRPr>
      </a:lvl9pPr>
    </p:titleStyle>
    <p:bodyStyle>
      <a:lvl1pPr marL="342900" indent="-342900" algn="l" rtl="0" fontAlgn="base">
        <a:spcBef>
          <a:spcPct val="20000"/>
        </a:spcBef>
        <a:spcAft>
          <a:spcPct val="0"/>
        </a:spcAft>
        <a:buFont typeface="Arial" pitchFamily="-110" charset="0"/>
        <a:buChar char="•"/>
        <a:defRPr sz="2000" kern="1200">
          <a:solidFill>
            <a:schemeClr val="tx1"/>
          </a:solidFill>
          <a:latin typeface="+mn-lt"/>
          <a:ea typeface="+mn-ea"/>
          <a:cs typeface="+mn-cs"/>
        </a:defRPr>
      </a:lvl1pPr>
      <a:lvl2pPr marL="742950" indent="-285750" algn="l" rtl="0" fontAlgn="base">
        <a:spcBef>
          <a:spcPct val="20000"/>
        </a:spcBef>
        <a:spcAft>
          <a:spcPct val="0"/>
        </a:spcAft>
        <a:buFont typeface="Arial" pitchFamily="-110" charset="0"/>
        <a:buChar char="–"/>
        <a:defRPr sz="2000" kern="1200">
          <a:solidFill>
            <a:schemeClr val="tx1"/>
          </a:solidFill>
          <a:latin typeface="+mn-lt"/>
          <a:ea typeface="ＭＳ Ｐゴシック" pitchFamily="-110" charset="-128"/>
          <a:cs typeface="+mn-cs"/>
        </a:defRPr>
      </a:lvl2pPr>
      <a:lvl3pPr marL="1143000" indent="-228600" algn="l" rtl="0" fontAlgn="base">
        <a:spcBef>
          <a:spcPct val="20000"/>
        </a:spcBef>
        <a:spcAft>
          <a:spcPct val="0"/>
        </a:spcAft>
        <a:buFont typeface="Arial" pitchFamily="-110" charset="0"/>
        <a:buChar char="•"/>
        <a:defRPr sz="2000" kern="1200">
          <a:solidFill>
            <a:schemeClr val="tx1"/>
          </a:solidFill>
          <a:latin typeface="+mn-lt"/>
          <a:ea typeface="ＭＳ Ｐゴシック" pitchFamily="-110" charset="-128"/>
          <a:cs typeface="+mn-cs"/>
        </a:defRPr>
      </a:lvl3pPr>
      <a:lvl4pPr marL="1600200" indent="-228600" algn="l" rtl="0" fontAlgn="base">
        <a:spcBef>
          <a:spcPct val="20000"/>
        </a:spcBef>
        <a:spcAft>
          <a:spcPct val="0"/>
        </a:spcAft>
        <a:buFont typeface="Arial" pitchFamily="-110" charset="0"/>
        <a:buChar char="–"/>
        <a:defRPr sz="2000" kern="1200">
          <a:solidFill>
            <a:schemeClr val="tx1"/>
          </a:solidFill>
          <a:latin typeface="+mn-lt"/>
          <a:ea typeface="ＭＳ Ｐゴシック" pitchFamily="-110" charset="-128"/>
          <a:cs typeface="+mn-cs"/>
        </a:defRPr>
      </a:lvl4pPr>
      <a:lvl5pPr marL="2057400" indent="-228600" algn="l" rtl="0" fontAlgn="base">
        <a:spcBef>
          <a:spcPct val="20000"/>
        </a:spcBef>
        <a:spcAft>
          <a:spcPct val="0"/>
        </a:spcAft>
        <a:buFont typeface="Arial" pitchFamily="-110"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1" Type="http://schemas.openxmlformats.org/officeDocument/2006/relationships/video" Target="NULL" TargetMode="External"/><Relationship Id="rId2" Type="http://schemas.microsoft.com/office/2007/relationships/media" Target="NUL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42.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3.jpeg"/></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1.bin"/><Relationship Id="rId5" Type="http://schemas.openxmlformats.org/officeDocument/2006/relationships/oleObject" Target="../embeddings/Microsoft_Word_97_-_2004_Document1.doc"/><Relationship Id="rId6" Type="http://schemas.openxmlformats.org/officeDocument/2006/relationships/image" Target="../media/image46.emf"/><Relationship Id="rId7" Type="http://schemas.openxmlformats.org/officeDocument/2006/relationships/image" Target="../media/image47.emf"/><Relationship Id="rId8" Type="http://schemas.openxmlformats.org/officeDocument/2006/relationships/image" Target="../media/image48.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2.bin"/><Relationship Id="rId5" Type="http://schemas.openxmlformats.org/officeDocument/2006/relationships/oleObject" Target="../embeddings/Microsoft_Word_97_-_2004_Document2.doc"/><Relationship Id="rId6" Type="http://schemas.openxmlformats.org/officeDocument/2006/relationships/image" Target="../media/image50.emf"/><Relationship Id="rId7" Type="http://schemas.openxmlformats.org/officeDocument/2006/relationships/image" Target="../media/image47.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ubtitle 3"/>
          <p:cNvSpPr>
            <a:spLocks noGrp="1"/>
          </p:cNvSpPr>
          <p:nvPr>
            <p:ph type="subTitle" idx="1"/>
          </p:nvPr>
        </p:nvSpPr>
        <p:spPr>
          <a:xfrm>
            <a:off x="228600" y="5715000"/>
            <a:ext cx="4491038" cy="914400"/>
          </a:xfrm>
        </p:spPr>
        <p:txBody>
          <a:bodyPr>
            <a:normAutofit fontScale="85000" lnSpcReduction="10000"/>
          </a:bodyPr>
          <a:lstStyle/>
          <a:p>
            <a:r>
              <a:rPr lang="en-GB" dirty="0" smtClean="0">
                <a:latin typeface="Arial" pitchFamily="-110" charset="0"/>
                <a:ea typeface="Arial" pitchFamily="-110" charset="0"/>
                <a:cs typeface="Arial" pitchFamily="-110" charset="0"/>
              </a:rPr>
              <a:t>European Neuromuscular Therapy</a:t>
            </a:r>
          </a:p>
          <a:p>
            <a:r>
              <a:rPr lang="en-GB" dirty="0" smtClean="0">
                <a:latin typeface="Arial" pitchFamily="-110" charset="0"/>
                <a:ea typeface="Arial" pitchFamily="-110" charset="0"/>
                <a:cs typeface="Arial" pitchFamily="-110" charset="0"/>
              </a:rPr>
              <a:t>Higher Diploma 2011</a:t>
            </a:r>
            <a:endParaRPr lang="en-GB" dirty="0">
              <a:latin typeface="Arial" pitchFamily="-110" charset="0"/>
              <a:ea typeface="Arial" pitchFamily="-110" charset="0"/>
              <a:cs typeface="Arial" pitchFamily="-110" charset="0"/>
            </a:endParaRPr>
          </a:p>
        </p:txBody>
      </p:sp>
      <p:sp>
        <p:nvSpPr>
          <p:cNvPr id="6147" name="Title 4"/>
          <p:cNvSpPr>
            <a:spLocks noGrp="1"/>
          </p:cNvSpPr>
          <p:nvPr>
            <p:ph type="ctrTitle"/>
          </p:nvPr>
        </p:nvSpPr>
        <p:spPr>
          <a:xfrm>
            <a:off x="228600" y="4038600"/>
            <a:ext cx="4495800" cy="2368551"/>
          </a:xfrm>
        </p:spPr>
        <p:txBody>
          <a:bodyPr/>
          <a:lstStyle/>
          <a:p>
            <a:r>
              <a:rPr lang="en-GB" dirty="0" smtClean="0">
                <a:latin typeface="Tahoma" pitchFamily="-110" charset="0"/>
                <a:ea typeface="Tahoma" pitchFamily="-110" charset="0"/>
                <a:cs typeface="Tahoma" pitchFamily="-110" charset="0"/>
              </a:rPr>
              <a:t>Weekend 1 </a:t>
            </a:r>
            <a:endParaRPr lang="en-GB" dirty="0">
              <a:latin typeface="Tahoma" pitchFamily="-110" charset="0"/>
              <a:ea typeface="Tahoma" pitchFamily="-110" charset="0"/>
              <a:cs typeface="Tahoma" pitchFamily="-110" charset="0"/>
            </a:endParaRPr>
          </a:p>
        </p:txBody>
      </p:sp>
      <p:pic>
        <p:nvPicPr>
          <p:cNvPr id="4" name="Picture 3" descr="NTC Logo.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24800" y="152400"/>
            <a:ext cx="1057630" cy="105763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1303200973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28925" y="2209800"/>
            <a:ext cx="2962275" cy="39497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p:cNvSpPr>
            <a:spLocks noGrp="1" noChangeArrowheads="1"/>
          </p:cNvSpPr>
          <p:nvPr>
            <p:ph type="title"/>
          </p:nvPr>
        </p:nvSpPr>
        <p:spPr>
          <a:xfrm>
            <a:off x="0" y="838200"/>
            <a:ext cx="9144000" cy="1173163"/>
          </a:xfrm>
        </p:spPr>
        <p:txBody>
          <a:bodyPr rIns="132080"/>
          <a:lstStyle/>
          <a:p>
            <a:pPr indent="0" eaLnBrk="1" hangingPunct="1"/>
            <a:r>
              <a:rPr lang="en-US" sz="4000" dirty="0">
                <a:solidFill>
                  <a:srgbClr val="FFFFFF"/>
                </a:solidFill>
                <a:effectLst>
                  <a:outerShdw blurRad="38100" dist="50800" dir="2700000" algn="br">
                    <a:srgbClr val="000000">
                      <a:alpha val="43000"/>
                    </a:srgbClr>
                  </a:outerShdw>
                </a:effectLst>
              </a:rPr>
              <a:t>Inner</a:t>
            </a:r>
            <a:r>
              <a:rPr lang="en-US" sz="4000" dirty="0" smtClean="0">
                <a:solidFill>
                  <a:srgbClr val="FFFFFF"/>
                </a:solidFill>
                <a:effectLst>
                  <a:outerShdw blurRad="60007" dir="1500000" sy="-30000" kx="800400" algn="bl">
                    <a:srgbClr val="000000">
                      <a:alpha val="20000"/>
                    </a:srgbClr>
                  </a:outerShdw>
                </a:effectLst>
              </a:rPr>
              <a:t> </a:t>
            </a:r>
            <a:r>
              <a:rPr lang="en-US" sz="4000" dirty="0" smtClean="0">
                <a:solidFill>
                  <a:srgbClr val="FFFFFF"/>
                </a:solidFill>
                <a:effectLst>
                  <a:outerShdw blurRad="50800" dist="38100" dir="2700000" algn="br">
                    <a:srgbClr val="000000">
                      <a:alpha val="43000"/>
                    </a:srgbClr>
                  </a:outerShdw>
                </a:effectLst>
              </a:rPr>
              <a:t>Oceans-Depth</a:t>
            </a:r>
            <a:endParaRPr lang="en-US" sz="4000" dirty="0">
              <a:solidFill>
                <a:srgbClr val="FFFFFF"/>
              </a:solidFill>
              <a:effectLst>
                <a:outerShdw blurRad="50800" dist="38100" dir="2700000" algn="br">
                  <a:srgbClr val="000000">
                    <a:alpha val="43000"/>
                  </a:srgbClr>
                </a:outerShdw>
              </a:effectLst>
            </a:endParaRPr>
          </a:p>
        </p:txBody>
      </p:sp>
      <p:pic>
        <p:nvPicPr>
          <p:cNvPr id="6" name="John's Dissection.m4v">
            <a:hlinkClick r:id="" action="ppaction://media"/>
          </p:cNvPr>
          <p:cNvPicPr/>
          <p:nvPr>
            <a:videoFile r:link="rId1"/>
            <p:extLst>
              <p:ext uri="{DAA4B4D4-6D71-4841-9C94-3DE7FCFB9230}">
                <p14:media xmlns:p14="http://schemas.microsoft.com/office/powerpoint/2010/main" r:link="rId2"/>
              </p:ext>
            </p:extLst>
          </p:nvPr>
        </p:nvPicPr>
        <p:blipFill>
          <a:blip r:embed="rId4"/>
          <a:stretch>
            <a:fillRect/>
          </a:stretch>
        </p:blipFill>
        <p:spPr>
          <a:xfrm>
            <a:off x="1219200" y="2133600"/>
            <a:ext cx="6934200" cy="386715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8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AutoShape 12"/>
          <p:cNvSpPr>
            <a:spLocks noChangeArrowheads="1"/>
          </p:cNvSpPr>
          <p:nvPr/>
        </p:nvSpPr>
        <p:spPr bwMode="gray">
          <a:xfrm>
            <a:off x="2043113" y="3084513"/>
            <a:ext cx="620712" cy="581025"/>
          </a:xfrm>
          <a:prstGeom prst="roundRect">
            <a:avLst>
              <a:gd name="adj" fmla="val 16667"/>
            </a:avLst>
          </a:prstGeom>
          <a:noFill/>
          <a:ln w="38100">
            <a:noFill/>
            <a:round/>
            <a:headEnd/>
            <a:tailEnd/>
          </a:ln>
        </p:spPr>
        <p:txBody>
          <a:bodyPr wrap="none" anchor="ctr">
            <a:prstTxWarp prst="textNoShape">
              <a:avLst/>
            </a:prstTxWarp>
          </a:bodyPr>
          <a:lstStyle/>
          <a:p>
            <a:pPr latinLnBrk="1"/>
            <a:endParaRPr kumimoji="1" lang="en-US" altLang="ko-KR" b="1" dirty="0">
              <a:solidFill>
                <a:schemeClr val="bg1"/>
              </a:solidFill>
              <a:latin typeface="Calibri" pitchFamily="-110" charset="0"/>
              <a:ea typeface="Gulim" charset="0"/>
              <a:cs typeface="Gulim" charset="0"/>
            </a:endParaRPr>
          </a:p>
        </p:txBody>
      </p:sp>
      <p:sp>
        <p:nvSpPr>
          <p:cNvPr id="8199" name="AutoShape 19"/>
          <p:cNvSpPr>
            <a:spLocks noChangeArrowheads="1"/>
          </p:cNvSpPr>
          <p:nvPr/>
        </p:nvSpPr>
        <p:spPr bwMode="gray">
          <a:xfrm>
            <a:off x="2662238" y="3911600"/>
            <a:ext cx="4876800" cy="633413"/>
          </a:xfrm>
          <a:prstGeom prst="roundRect">
            <a:avLst>
              <a:gd name="adj" fmla="val 16667"/>
            </a:avLst>
          </a:prstGeom>
          <a:noFill/>
          <a:ln w="38100">
            <a:noFill/>
            <a:round/>
            <a:headEnd/>
            <a:tailEnd/>
          </a:ln>
        </p:spPr>
        <p:txBody>
          <a:bodyPr wrap="none" anchor="ctr">
            <a:prstTxWarp prst="textNoShape">
              <a:avLst/>
            </a:prstTxWarp>
          </a:bodyPr>
          <a:lstStyle/>
          <a:p>
            <a:pPr latinLnBrk="1"/>
            <a:r>
              <a:rPr kumimoji="1" lang="en-US" altLang="ko-KR" b="1" dirty="0" smtClean="0">
                <a:latin typeface="Calibri" pitchFamily="-110" charset="0"/>
                <a:ea typeface="Gulim" charset="0"/>
                <a:cs typeface="Gulim" charset="0"/>
              </a:rPr>
              <a:t>COURSE WORKBOOK</a:t>
            </a:r>
            <a:endParaRPr kumimoji="1" lang="en-US" altLang="ko-KR" b="1" dirty="0">
              <a:latin typeface="Calibri" pitchFamily="-110" charset="0"/>
              <a:ea typeface="Gulim" charset="0"/>
              <a:cs typeface="Gulim" charset="0"/>
            </a:endParaRPr>
          </a:p>
        </p:txBody>
      </p:sp>
      <p:sp>
        <p:nvSpPr>
          <p:cNvPr id="8203" name="AutoShape 49"/>
          <p:cNvSpPr>
            <a:spLocks noChangeArrowheads="1"/>
          </p:cNvSpPr>
          <p:nvPr/>
        </p:nvSpPr>
        <p:spPr bwMode="gray">
          <a:xfrm>
            <a:off x="3429000" y="1371600"/>
            <a:ext cx="3352800" cy="990600"/>
          </a:xfrm>
          <a:prstGeom prst="roundRect">
            <a:avLst>
              <a:gd name="adj" fmla="val 0"/>
            </a:avLst>
          </a:prstGeom>
          <a:noFill/>
          <a:ln w="38100">
            <a:noFill/>
            <a:round/>
            <a:headEnd/>
            <a:tailEnd/>
          </a:ln>
        </p:spPr>
        <p:txBody>
          <a:bodyPr wrap="none" anchor="ctr">
            <a:prstTxWarp prst="textNoShape">
              <a:avLst/>
            </a:prstTxWarp>
          </a:bodyPr>
          <a:lstStyle/>
          <a:p>
            <a:pPr latinLnBrk="1"/>
            <a:r>
              <a:rPr lang="en-US" altLang="ko-KR" sz="5400" baseline="-25000" dirty="0" smtClean="0">
                <a:latin typeface="Calibri" pitchFamily="-110" charset="0"/>
                <a:ea typeface="Gulim" charset="0"/>
                <a:cs typeface="Gulim" charset="0"/>
              </a:rPr>
              <a:t>Your weekend</a:t>
            </a:r>
            <a:r>
              <a:rPr lang="en-US" altLang="ko-KR" sz="5400" dirty="0" smtClean="0">
                <a:latin typeface="Calibri" pitchFamily="-110" charset="0"/>
                <a:ea typeface="Gulim" charset="0"/>
                <a:cs typeface="Gulim" charset="0"/>
              </a:rPr>
              <a:t> </a:t>
            </a:r>
            <a:endParaRPr lang="en-US" altLang="ko-KR" sz="5400" baseline="-25000" dirty="0">
              <a:latin typeface="Calibri" pitchFamily="-110" charset="0"/>
              <a:ea typeface="Gulim" charset="0"/>
              <a:cs typeface="Gulim" charset="0"/>
            </a:endParaRPr>
          </a:p>
        </p:txBody>
      </p:sp>
      <p:sp>
        <p:nvSpPr>
          <p:cNvPr id="8204" name="Rectangle 56"/>
          <p:cNvSpPr>
            <a:spLocks noChangeArrowheads="1"/>
          </p:cNvSpPr>
          <p:nvPr/>
        </p:nvSpPr>
        <p:spPr bwMode="auto">
          <a:xfrm>
            <a:off x="2359025" y="4437063"/>
            <a:ext cx="5370513" cy="36512"/>
          </a:xfrm>
          <a:prstGeom prst="rect">
            <a:avLst/>
          </a:prstGeom>
          <a:solidFill>
            <a:schemeClr val="accent1"/>
          </a:solidFill>
          <a:ln w="9525">
            <a:noFill/>
            <a:miter lim="800000"/>
            <a:headEnd/>
            <a:tailEnd/>
          </a:ln>
        </p:spPr>
        <p:txBody>
          <a:bodyPr wrap="none" anchor="ctr">
            <a:prstTxWarp prst="textNoShape">
              <a:avLst/>
            </a:prstTxWarp>
          </a:bodyPr>
          <a:lstStyle/>
          <a:p>
            <a:endParaRPr lang="ru-RU" sz="100" baseline="-25000">
              <a:latin typeface="Calibri" pitchFamily="-110" charset="0"/>
            </a:endParaRPr>
          </a:p>
        </p:txBody>
      </p:sp>
      <p:sp>
        <p:nvSpPr>
          <p:cNvPr id="8206" name="Oval 58"/>
          <p:cNvSpPr>
            <a:spLocks noChangeArrowheads="1"/>
          </p:cNvSpPr>
          <p:nvPr/>
        </p:nvSpPr>
        <p:spPr bwMode="auto">
          <a:xfrm>
            <a:off x="2105025" y="3957638"/>
            <a:ext cx="517525" cy="517525"/>
          </a:xfrm>
          <a:prstGeom prst="ellipse">
            <a:avLst/>
          </a:prstGeom>
          <a:solidFill>
            <a:schemeClr val="accent1"/>
          </a:solidFill>
          <a:ln w="9525">
            <a:noFill/>
            <a:round/>
            <a:headEnd/>
            <a:tailEnd/>
          </a:ln>
        </p:spPr>
        <p:txBody>
          <a:bodyPr wrap="none" anchor="ctr">
            <a:prstTxWarp prst="textNoShape">
              <a:avLst/>
            </a:prstTxWarp>
          </a:bodyPr>
          <a:lstStyle/>
          <a:p>
            <a:endParaRPr lang="en-GB">
              <a:latin typeface="Calibri" pitchFamily="-110" charset="0"/>
            </a:endParaRPr>
          </a:p>
        </p:txBody>
      </p:sp>
      <p:sp>
        <p:nvSpPr>
          <p:cNvPr id="41019" name="Oval 59"/>
          <p:cNvSpPr>
            <a:spLocks noChangeArrowheads="1"/>
          </p:cNvSpPr>
          <p:nvPr/>
        </p:nvSpPr>
        <p:spPr bwMode="auto">
          <a:xfrm flipH="1">
            <a:off x="2160588" y="3965575"/>
            <a:ext cx="404812" cy="303213"/>
          </a:xfrm>
          <a:prstGeom prst="ellipse">
            <a:avLst/>
          </a:prstGeom>
          <a:gradFill rotWithShape="1">
            <a:gsLst>
              <a:gs pos="0">
                <a:schemeClr val="accent1">
                  <a:gamma/>
                  <a:tint val="0"/>
                  <a:invGamma/>
                </a:schemeClr>
              </a:gs>
              <a:gs pos="100000">
                <a:schemeClr val="accent1"/>
              </a:gs>
            </a:gsLst>
            <a:lin ang="5400000" scaled="1"/>
          </a:gradFill>
          <a:ln w="9525">
            <a:noFill/>
            <a:round/>
            <a:headEnd/>
            <a:tailEnd/>
          </a:ln>
          <a:effectLst/>
        </p:spPr>
        <p:txBody>
          <a:bodyPr wrap="none" anchor="ctr">
            <a:prstTxWarp prst="textNoShape">
              <a:avLst/>
            </a:prstTxWarp>
          </a:bodyPr>
          <a:lstStyle/>
          <a:p>
            <a:endParaRPr lang="ru-RU" sz="2000" b="1">
              <a:solidFill>
                <a:schemeClr val="bg1"/>
              </a:solidFill>
            </a:endParaRPr>
          </a:p>
        </p:txBody>
      </p:sp>
      <p:sp>
        <p:nvSpPr>
          <p:cNvPr id="8208" name="AutoShape 60"/>
          <p:cNvSpPr>
            <a:spLocks noChangeArrowheads="1"/>
          </p:cNvSpPr>
          <p:nvPr/>
        </p:nvSpPr>
        <p:spPr bwMode="gray">
          <a:xfrm>
            <a:off x="2051050" y="3925888"/>
            <a:ext cx="620713" cy="581025"/>
          </a:xfrm>
          <a:prstGeom prst="roundRect">
            <a:avLst>
              <a:gd name="adj" fmla="val 16667"/>
            </a:avLst>
          </a:prstGeom>
          <a:noFill/>
          <a:ln w="38100">
            <a:noFill/>
            <a:round/>
            <a:headEnd/>
            <a:tailEnd/>
          </a:ln>
        </p:spPr>
        <p:txBody>
          <a:bodyPr wrap="none" anchor="ctr">
            <a:prstTxWarp prst="textNoShape">
              <a:avLst/>
            </a:prstTxWarp>
          </a:bodyPr>
          <a:lstStyle/>
          <a:p>
            <a:pPr latinLnBrk="1"/>
            <a:r>
              <a:rPr kumimoji="1" lang="uk-UA" altLang="ko-KR" b="1">
                <a:solidFill>
                  <a:schemeClr val="bg1"/>
                </a:solidFill>
                <a:latin typeface="Calibri" pitchFamily="-110" charset="0"/>
                <a:cs typeface="맑은 고딕" charset="0"/>
              </a:rPr>
              <a:t>2</a:t>
            </a:r>
            <a:endParaRPr kumimoji="1" lang="en-US" altLang="ko-KR" b="1">
              <a:solidFill>
                <a:schemeClr val="bg1"/>
              </a:solidFill>
              <a:latin typeface="Calibri" pitchFamily="-110" charset="0"/>
              <a:ea typeface="Gulim" charset="0"/>
              <a:cs typeface="Gulim" charset="0"/>
            </a:endParaRPr>
          </a:p>
        </p:txBody>
      </p:sp>
      <p:sp>
        <p:nvSpPr>
          <p:cNvPr id="8214" name="AutoShape 66"/>
          <p:cNvSpPr>
            <a:spLocks noChangeArrowheads="1"/>
          </p:cNvSpPr>
          <p:nvPr/>
        </p:nvSpPr>
        <p:spPr bwMode="gray">
          <a:xfrm>
            <a:off x="2051050" y="5580063"/>
            <a:ext cx="620713" cy="581025"/>
          </a:xfrm>
          <a:prstGeom prst="roundRect">
            <a:avLst>
              <a:gd name="adj" fmla="val 16667"/>
            </a:avLst>
          </a:prstGeom>
          <a:noFill/>
          <a:ln w="38100">
            <a:noFill/>
            <a:round/>
            <a:headEnd/>
            <a:tailEnd/>
          </a:ln>
        </p:spPr>
        <p:txBody>
          <a:bodyPr wrap="none" anchor="ctr">
            <a:prstTxWarp prst="textNoShape">
              <a:avLst/>
            </a:prstTxWarp>
          </a:bodyPr>
          <a:lstStyle/>
          <a:p>
            <a:pPr latinLnBrk="1"/>
            <a:endParaRPr kumimoji="1" lang="en-US" altLang="ko-KR" b="1" dirty="0">
              <a:solidFill>
                <a:schemeClr val="bg1"/>
              </a:solidFill>
              <a:latin typeface="Calibri" pitchFamily="-110" charset="0"/>
              <a:ea typeface="Gulim" charset="0"/>
              <a:cs typeface="Gulim"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9">
                                            <p:txEl>
                                              <p:pRg st="0" end="0"/>
                                            </p:txEl>
                                          </p:spTgt>
                                        </p:tgtEl>
                                        <p:attrNameLst>
                                          <p:attrName>style.visibility</p:attrName>
                                        </p:attrNameLst>
                                      </p:cBhvr>
                                      <p:to>
                                        <p:strVal val="visible"/>
                                      </p:to>
                                    </p:set>
                                    <p:anim calcmode="lin" valueType="num">
                                      <p:cBhvr additive="base">
                                        <p:cTn id="7" dur="500" fill="hold"/>
                                        <p:tgtEl>
                                          <p:spTgt spid="81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3"/>
          <p:cNvSpPr>
            <a:spLocks noChangeArrowheads="1"/>
          </p:cNvSpPr>
          <p:nvPr/>
        </p:nvSpPr>
        <p:spPr bwMode="auto">
          <a:xfrm>
            <a:off x="2359025" y="3611563"/>
            <a:ext cx="5370513" cy="36512"/>
          </a:xfrm>
          <a:prstGeom prst="rect">
            <a:avLst/>
          </a:prstGeom>
          <a:solidFill>
            <a:schemeClr val="bg2"/>
          </a:solidFill>
          <a:ln w="9525">
            <a:noFill/>
            <a:miter lim="800000"/>
            <a:headEnd/>
            <a:tailEnd/>
          </a:ln>
        </p:spPr>
        <p:txBody>
          <a:bodyPr wrap="none" anchor="ctr">
            <a:prstTxWarp prst="textNoShape">
              <a:avLst/>
            </a:prstTxWarp>
          </a:bodyPr>
          <a:lstStyle/>
          <a:p>
            <a:endParaRPr lang="ru-RU" sz="100" baseline="-25000">
              <a:latin typeface="Calibri" pitchFamily="-110" charset="0"/>
            </a:endParaRPr>
          </a:p>
        </p:txBody>
      </p:sp>
      <p:sp>
        <p:nvSpPr>
          <p:cNvPr id="8195" name="Oval 8"/>
          <p:cNvSpPr>
            <a:spLocks noChangeArrowheads="1"/>
          </p:cNvSpPr>
          <p:nvPr/>
        </p:nvSpPr>
        <p:spPr bwMode="auto">
          <a:xfrm>
            <a:off x="2105025" y="3128963"/>
            <a:ext cx="517525" cy="517525"/>
          </a:xfrm>
          <a:prstGeom prst="ellipse">
            <a:avLst/>
          </a:prstGeom>
          <a:solidFill>
            <a:schemeClr val="bg2"/>
          </a:solidFill>
          <a:ln w="9525">
            <a:noFill/>
            <a:round/>
            <a:headEnd/>
            <a:tailEnd/>
          </a:ln>
        </p:spPr>
        <p:txBody>
          <a:bodyPr wrap="none" anchor="ctr">
            <a:prstTxWarp prst="textNoShape">
              <a:avLst/>
            </a:prstTxWarp>
          </a:bodyPr>
          <a:lstStyle/>
          <a:p>
            <a:endParaRPr lang="ru-RU">
              <a:solidFill>
                <a:srgbClr val="FFFF00"/>
              </a:solidFill>
              <a:latin typeface="Calibri" pitchFamily="-110" charset="0"/>
            </a:endParaRPr>
          </a:p>
        </p:txBody>
      </p:sp>
      <p:sp>
        <p:nvSpPr>
          <p:cNvPr id="40969" name="Oval 9"/>
          <p:cNvSpPr>
            <a:spLocks noChangeArrowheads="1"/>
          </p:cNvSpPr>
          <p:nvPr/>
        </p:nvSpPr>
        <p:spPr bwMode="auto">
          <a:xfrm flipH="1">
            <a:off x="2163763" y="3135313"/>
            <a:ext cx="404812" cy="303212"/>
          </a:xfrm>
          <a:prstGeom prst="ellipse">
            <a:avLst/>
          </a:prstGeom>
          <a:gradFill rotWithShape="1">
            <a:gsLst>
              <a:gs pos="0">
                <a:schemeClr val="bg2">
                  <a:gamma/>
                  <a:tint val="0"/>
                  <a:invGamma/>
                </a:schemeClr>
              </a:gs>
              <a:gs pos="100000">
                <a:schemeClr val="bg2"/>
              </a:gs>
            </a:gsLst>
            <a:lin ang="5400000" scaled="1"/>
          </a:gradFill>
          <a:ln w="9525">
            <a:noFill/>
            <a:round/>
            <a:headEnd/>
            <a:tailEnd/>
          </a:ln>
          <a:effectLst/>
        </p:spPr>
        <p:txBody>
          <a:bodyPr wrap="none" anchor="ctr">
            <a:prstTxWarp prst="textNoShape">
              <a:avLst/>
            </a:prstTxWarp>
          </a:bodyPr>
          <a:lstStyle/>
          <a:p>
            <a:endParaRPr lang="ru-RU" sz="2000" b="1">
              <a:solidFill>
                <a:schemeClr val="bg1"/>
              </a:solidFill>
            </a:endParaRPr>
          </a:p>
        </p:txBody>
      </p:sp>
      <p:sp>
        <p:nvSpPr>
          <p:cNvPr id="8197" name="AutoShape 12"/>
          <p:cNvSpPr>
            <a:spLocks noChangeArrowheads="1"/>
          </p:cNvSpPr>
          <p:nvPr/>
        </p:nvSpPr>
        <p:spPr bwMode="gray">
          <a:xfrm>
            <a:off x="2043113" y="3084513"/>
            <a:ext cx="620712" cy="581025"/>
          </a:xfrm>
          <a:prstGeom prst="roundRect">
            <a:avLst>
              <a:gd name="adj" fmla="val 16667"/>
            </a:avLst>
          </a:prstGeom>
          <a:noFill/>
          <a:ln w="38100">
            <a:noFill/>
            <a:round/>
            <a:headEnd/>
            <a:tailEnd/>
          </a:ln>
        </p:spPr>
        <p:txBody>
          <a:bodyPr wrap="none" anchor="ctr">
            <a:prstTxWarp prst="textNoShape">
              <a:avLst/>
            </a:prstTxWarp>
          </a:bodyPr>
          <a:lstStyle/>
          <a:p>
            <a:pPr latinLnBrk="1"/>
            <a:r>
              <a:rPr kumimoji="1" lang="ga-IE" altLang="ko-KR" b="1" dirty="0" smtClean="0">
                <a:solidFill>
                  <a:schemeClr val="bg1"/>
                </a:solidFill>
                <a:latin typeface="Calibri" pitchFamily="-110" charset="0"/>
                <a:cs typeface="맑은 고딕" charset="0"/>
              </a:rPr>
              <a:t>3</a:t>
            </a:r>
            <a:endParaRPr kumimoji="1" lang="en-US" altLang="ko-KR" b="1" dirty="0">
              <a:solidFill>
                <a:schemeClr val="bg1"/>
              </a:solidFill>
              <a:latin typeface="Calibri" pitchFamily="-110" charset="0"/>
              <a:ea typeface="Gulim" charset="0"/>
              <a:cs typeface="Gulim" charset="0"/>
            </a:endParaRPr>
          </a:p>
        </p:txBody>
      </p:sp>
      <p:sp>
        <p:nvSpPr>
          <p:cNvPr id="8198" name="AutoShape 14"/>
          <p:cNvSpPr>
            <a:spLocks noChangeArrowheads="1"/>
          </p:cNvSpPr>
          <p:nvPr/>
        </p:nvSpPr>
        <p:spPr bwMode="gray">
          <a:xfrm>
            <a:off x="2690813" y="3084513"/>
            <a:ext cx="4876800" cy="633412"/>
          </a:xfrm>
          <a:prstGeom prst="roundRect">
            <a:avLst>
              <a:gd name="adj" fmla="val 0"/>
            </a:avLst>
          </a:prstGeom>
          <a:noFill/>
          <a:ln w="38100">
            <a:noFill/>
            <a:round/>
            <a:headEnd/>
            <a:tailEnd/>
          </a:ln>
        </p:spPr>
        <p:txBody>
          <a:bodyPr wrap="none" anchor="ctr">
            <a:prstTxWarp prst="textNoShape">
              <a:avLst/>
            </a:prstTxWarp>
          </a:bodyPr>
          <a:lstStyle/>
          <a:p>
            <a:pPr latinLnBrk="1"/>
            <a:r>
              <a:rPr kumimoji="1" lang="en-US" altLang="ko-KR" b="1" dirty="0" smtClean="0">
                <a:latin typeface="Calibri" pitchFamily="-110" charset="0"/>
                <a:ea typeface="Gulim" charset="0"/>
                <a:cs typeface="Gulim" charset="0"/>
              </a:rPr>
              <a:t>OVERVIEW OF COURSE</a:t>
            </a:r>
            <a:endParaRPr kumimoji="1" lang="en-US" altLang="ko-KR" b="1" dirty="0">
              <a:latin typeface="Calibri" pitchFamily="-110" charset="0"/>
              <a:ea typeface="Gulim" charset="0"/>
              <a:cs typeface="Gulim" charset="0"/>
            </a:endParaRPr>
          </a:p>
        </p:txBody>
      </p:sp>
      <p:sp>
        <p:nvSpPr>
          <p:cNvPr id="8203" name="AutoShape 49"/>
          <p:cNvSpPr>
            <a:spLocks noChangeArrowheads="1"/>
          </p:cNvSpPr>
          <p:nvPr/>
        </p:nvSpPr>
        <p:spPr bwMode="gray">
          <a:xfrm>
            <a:off x="3429000" y="1371600"/>
            <a:ext cx="3352800" cy="990600"/>
          </a:xfrm>
          <a:prstGeom prst="roundRect">
            <a:avLst>
              <a:gd name="adj" fmla="val 0"/>
            </a:avLst>
          </a:prstGeom>
          <a:noFill/>
          <a:ln w="38100">
            <a:noFill/>
            <a:round/>
            <a:headEnd/>
            <a:tailEnd/>
          </a:ln>
        </p:spPr>
        <p:txBody>
          <a:bodyPr wrap="none" anchor="ctr">
            <a:prstTxWarp prst="textNoShape">
              <a:avLst/>
            </a:prstTxWarp>
          </a:bodyPr>
          <a:lstStyle/>
          <a:p>
            <a:pPr latinLnBrk="1"/>
            <a:r>
              <a:rPr lang="en-US" altLang="ko-KR" sz="5400" baseline="-25000" dirty="0" smtClean="0">
                <a:latin typeface="Calibri" pitchFamily="-110" charset="0"/>
                <a:ea typeface="Gulim" charset="0"/>
                <a:cs typeface="Gulim" charset="0"/>
              </a:rPr>
              <a:t>Your weekend</a:t>
            </a:r>
            <a:r>
              <a:rPr lang="en-US" altLang="ko-KR" sz="5400" dirty="0" smtClean="0">
                <a:latin typeface="Calibri" pitchFamily="-110" charset="0"/>
                <a:ea typeface="Gulim" charset="0"/>
                <a:cs typeface="Gulim" charset="0"/>
              </a:rPr>
              <a:t> </a:t>
            </a:r>
            <a:endParaRPr lang="en-US" altLang="ko-KR" sz="5400" baseline="-25000" dirty="0">
              <a:latin typeface="Calibri" pitchFamily="-110" charset="0"/>
              <a:ea typeface="Gulim" charset="0"/>
              <a:cs typeface="Gulim" charset="0"/>
            </a:endParaRPr>
          </a:p>
        </p:txBody>
      </p:sp>
      <p:sp>
        <p:nvSpPr>
          <p:cNvPr id="8211" name="AutoShape 63"/>
          <p:cNvSpPr>
            <a:spLocks noChangeArrowheads="1"/>
          </p:cNvSpPr>
          <p:nvPr/>
        </p:nvSpPr>
        <p:spPr bwMode="gray">
          <a:xfrm>
            <a:off x="2051050" y="4751388"/>
            <a:ext cx="620713" cy="581025"/>
          </a:xfrm>
          <a:prstGeom prst="roundRect">
            <a:avLst>
              <a:gd name="adj" fmla="val 16667"/>
            </a:avLst>
          </a:prstGeom>
          <a:noFill/>
          <a:ln w="38100">
            <a:noFill/>
            <a:round/>
            <a:headEnd/>
            <a:tailEnd/>
          </a:ln>
        </p:spPr>
        <p:txBody>
          <a:bodyPr wrap="none" anchor="ctr">
            <a:prstTxWarp prst="textNoShape">
              <a:avLst/>
            </a:prstTxWarp>
          </a:bodyPr>
          <a:lstStyle/>
          <a:p>
            <a:pPr latinLnBrk="1"/>
            <a:endParaRPr kumimoji="1" lang="en-US" altLang="ko-KR" b="1" dirty="0">
              <a:solidFill>
                <a:schemeClr val="bg1"/>
              </a:solidFill>
              <a:latin typeface="Calibri" pitchFamily="-110" charset="0"/>
              <a:ea typeface="Gulim" charset="0"/>
              <a:cs typeface="Gulim"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8">
                                            <p:txEl>
                                              <p:pRg st="0" end="0"/>
                                            </p:txEl>
                                          </p:spTgt>
                                        </p:tgtEl>
                                        <p:attrNameLst>
                                          <p:attrName>style.visibility</p:attrName>
                                        </p:attrNameLst>
                                      </p:cBhvr>
                                      <p:to>
                                        <p:strVal val="visible"/>
                                      </p:to>
                                    </p:set>
                                    <p:anim calcmode="lin" valueType="num">
                                      <p:cBhvr additive="base">
                                        <p:cTn id="7" dur="500" fill="hold"/>
                                        <p:tgtEl>
                                          <p:spTgt spid="819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3"/>
          <p:cNvSpPr>
            <a:spLocks noChangeArrowheads="1"/>
          </p:cNvSpPr>
          <p:nvPr/>
        </p:nvSpPr>
        <p:spPr bwMode="gray">
          <a:xfrm>
            <a:off x="228600" y="2743200"/>
            <a:ext cx="2743199" cy="369888"/>
          </a:xfrm>
          <a:prstGeom prst="rect">
            <a:avLst/>
          </a:prstGeom>
          <a:noFill/>
          <a:ln w="12700">
            <a:noFill/>
            <a:miter lim="800000"/>
            <a:headEnd/>
            <a:tailEnd/>
          </a:ln>
        </p:spPr>
        <p:txBody>
          <a:bodyPr lIns="0" tIns="0" rIns="0" bIns="0" anchor="ctr">
            <a:prstTxWarp prst="textNoShape">
              <a:avLst/>
            </a:prstTxWarp>
          </a:bodyPr>
          <a:lstStyle/>
          <a:p>
            <a:pPr defTabSz="801688" eaLnBrk="0" hangingPunct="0"/>
            <a:r>
              <a:rPr lang="en-GB" sz="2000" b="1" dirty="0" smtClean="0">
                <a:latin typeface="Calibri" pitchFamily="-110" charset="0"/>
              </a:rPr>
              <a:t>Combining both versions</a:t>
            </a:r>
            <a:endParaRPr lang="en-GB" sz="2000" b="1" dirty="0">
              <a:latin typeface="Calibri" pitchFamily="-110" charset="0"/>
            </a:endParaRPr>
          </a:p>
        </p:txBody>
      </p:sp>
      <p:sp>
        <p:nvSpPr>
          <p:cNvPr id="15363" name="Line 17"/>
          <p:cNvSpPr>
            <a:spLocks noChangeShapeType="1"/>
          </p:cNvSpPr>
          <p:nvPr/>
        </p:nvSpPr>
        <p:spPr bwMode="auto">
          <a:xfrm>
            <a:off x="2971799" y="2971800"/>
            <a:ext cx="1828801" cy="0"/>
          </a:xfrm>
          <a:prstGeom prst="line">
            <a:avLst/>
          </a:prstGeom>
          <a:noFill/>
          <a:ln w="28575">
            <a:solidFill>
              <a:srgbClr val="9F9F9F"/>
            </a:solidFill>
            <a:round/>
            <a:headEnd type="triangle" w="lg" len="lg"/>
            <a:tailEnd type="triangle" w="lg" len="lg"/>
          </a:ln>
        </p:spPr>
        <p:txBody>
          <a:bodyPr>
            <a:prstTxWarp prst="textNoShape">
              <a:avLst/>
            </a:prstTxWarp>
          </a:bodyPr>
          <a:lstStyle/>
          <a:p>
            <a:endParaRPr lang="en-GB"/>
          </a:p>
        </p:txBody>
      </p:sp>
      <p:sp>
        <p:nvSpPr>
          <p:cNvPr id="15364" name="Rectangle 13"/>
          <p:cNvSpPr>
            <a:spLocks noChangeArrowheads="1"/>
          </p:cNvSpPr>
          <p:nvPr/>
        </p:nvSpPr>
        <p:spPr bwMode="auto">
          <a:xfrm>
            <a:off x="2632075" y="1828800"/>
            <a:ext cx="3442469" cy="461665"/>
          </a:xfrm>
          <a:prstGeom prst="rect">
            <a:avLst/>
          </a:prstGeom>
          <a:noFill/>
          <a:ln w="9525">
            <a:noFill/>
            <a:miter lim="800000"/>
            <a:headEnd/>
            <a:tailEnd/>
          </a:ln>
        </p:spPr>
        <p:txBody>
          <a:bodyPr wrap="none">
            <a:prstTxWarp prst="textNoShape">
              <a:avLst/>
            </a:prstTxWarp>
            <a:spAutoFit/>
          </a:bodyPr>
          <a:lstStyle/>
          <a:p>
            <a:r>
              <a:rPr lang="en-GB" sz="2400" dirty="0" smtClean="0">
                <a:solidFill>
                  <a:schemeClr val="bg1"/>
                </a:solidFill>
                <a:latin typeface="Calibri" pitchFamily="-110" charset="0"/>
              </a:rPr>
              <a:t>The Ying </a:t>
            </a:r>
            <a:r>
              <a:rPr lang="en-GB" sz="2400" dirty="0">
                <a:solidFill>
                  <a:schemeClr val="bg1"/>
                </a:solidFill>
                <a:latin typeface="Calibri" pitchFamily="-110" charset="0"/>
              </a:rPr>
              <a:t>and Yang</a:t>
            </a:r>
            <a:r>
              <a:rPr lang="en-GB" sz="2400" dirty="0" smtClean="0">
                <a:solidFill>
                  <a:schemeClr val="bg1"/>
                </a:solidFill>
                <a:latin typeface="Calibri" pitchFamily="-110" charset="0"/>
              </a:rPr>
              <a:t> of NMT</a:t>
            </a:r>
            <a:endParaRPr lang="en-GB" sz="2400" dirty="0">
              <a:solidFill>
                <a:schemeClr val="bg1"/>
              </a:solidFill>
              <a:latin typeface="Calibri" pitchFamily="-110" charset="0"/>
            </a:endParaRPr>
          </a:p>
        </p:txBody>
      </p:sp>
      <p:sp>
        <p:nvSpPr>
          <p:cNvPr id="15366" name="Rectangle 29"/>
          <p:cNvSpPr>
            <a:spLocks noGrp="1" noChangeArrowheads="1"/>
          </p:cNvSpPr>
          <p:nvPr>
            <p:ph type="title" idx="4294967295"/>
          </p:nvPr>
        </p:nvSpPr>
        <p:spPr>
          <a:xfrm>
            <a:off x="4079875" y="2722563"/>
            <a:ext cx="4267200" cy="477837"/>
          </a:xfrm>
        </p:spPr>
        <p:txBody>
          <a:bodyPr/>
          <a:lstStyle/>
          <a:p>
            <a:r>
              <a:rPr lang="en-GB" sz="1400" dirty="0" smtClean="0">
                <a:solidFill>
                  <a:schemeClr val="bg1"/>
                </a:solidFill>
                <a:latin typeface="Tahoma" pitchFamily="-110" charset="0"/>
                <a:ea typeface="Tahoma" pitchFamily="-110" charset="0"/>
                <a:cs typeface="Tahoma" pitchFamily="-110" charset="0"/>
              </a:rPr>
              <a:t>Provides a unique breadth of skills</a:t>
            </a:r>
            <a:endParaRPr lang="en-GB" sz="1400" dirty="0">
              <a:solidFill>
                <a:schemeClr val="bg1"/>
              </a:solidFill>
              <a:latin typeface="Tahoma" pitchFamily="-110" charset="0"/>
              <a:ea typeface="Tahoma" pitchFamily="-110" charset="0"/>
              <a:cs typeface="Tahoma" pitchFamily="-110" charset="0"/>
            </a:endParaRPr>
          </a:p>
        </p:txBody>
      </p:sp>
      <p:sp>
        <p:nvSpPr>
          <p:cNvPr id="15367" name="Freeform 2"/>
          <p:cNvSpPr>
            <a:spLocks/>
          </p:cNvSpPr>
          <p:nvPr/>
        </p:nvSpPr>
        <p:spPr bwMode="auto">
          <a:xfrm>
            <a:off x="1479550" y="3306763"/>
            <a:ext cx="1501775" cy="1974850"/>
          </a:xfrm>
          <a:custGeom>
            <a:avLst/>
            <a:gdLst>
              <a:gd name="T0" fmla="*/ 0 w 1012"/>
              <a:gd name="T1" fmla="*/ 2147483647 h 1483"/>
              <a:gd name="T2" fmla="*/ 2147483647 w 1012"/>
              <a:gd name="T3" fmla="*/ 2147483647 h 1483"/>
              <a:gd name="T4" fmla="*/ 2147483647 w 1012"/>
              <a:gd name="T5" fmla="*/ 2147483647 h 1483"/>
              <a:gd name="T6" fmla="*/ 2147483647 w 1012"/>
              <a:gd name="T7" fmla="*/ 2147483647 h 1483"/>
              <a:gd name="T8" fmla="*/ 2147483647 w 1012"/>
              <a:gd name="T9" fmla="*/ 2147483647 h 1483"/>
              <a:gd name="T10" fmla="*/ 2147483647 w 1012"/>
              <a:gd name="T11" fmla="*/ 2147483647 h 1483"/>
              <a:gd name="T12" fmla="*/ 2147483647 w 1012"/>
              <a:gd name="T13" fmla="*/ 2147483647 h 1483"/>
              <a:gd name="T14" fmla="*/ 0 w 1012"/>
              <a:gd name="T15" fmla="*/ 2147483647 h 1483"/>
              <a:gd name="T16" fmla="*/ 0 60000 65536"/>
              <a:gd name="T17" fmla="*/ 0 60000 65536"/>
              <a:gd name="T18" fmla="*/ 0 60000 65536"/>
              <a:gd name="T19" fmla="*/ 0 60000 65536"/>
              <a:gd name="T20" fmla="*/ 0 60000 65536"/>
              <a:gd name="T21" fmla="*/ 0 60000 65536"/>
              <a:gd name="T22" fmla="*/ 0 60000 65536"/>
              <a:gd name="T23" fmla="*/ 0 60000 65536"/>
              <a:gd name="T24" fmla="*/ 0 w 1012"/>
              <a:gd name="T25" fmla="*/ 0 h 1483"/>
              <a:gd name="T26" fmla="*/ 1012 w 1012"/>
              <a:gd name="T27" fmla="*/ 1483 h 14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2" h="1483">
                <a:moveTo>
                  <a:pt x="0" y="542"/>
                </a:moveTo>
                <a:cubicBezTo>
                  <a:pt x="0" y="827"/>
                  <a:pt x="230" y="1058"/>
                  <a:pt x="513" y="1058"/>
                </a:cubicBezTo>
                <a:cubicBezTo>
                  <a:pt x="684" y="1226"/>
                  <a:pt x="989" y="1483"/>
                  <a:pt x="1012" y="1463"/>
                </a:cubicBezTo>
                <a:cubicBezTo>
                  <a:pt x="1012" y="1463"/>
                  <a:pt x="933" y="1105"/>
                  <a:pt x="653" y="938"/>
                </a:cubicBezTo>
                <a:cubicBezTo>
                  <a:pt x="349" y="780"/>
                  <a:pt x="334" y="725"/>
                  <a:pt x="318" y="615"/>
                </a:cubicBezTo>
                <a:cubicBezTo>
                  <a:pt x="300" y="471"/>
                  <a:pt x="424" y="323"/>
                  <a:pt x="541" y="251"/>
                </a:cubicBezTo>
                <a:cubicBezTo>
                  <a:pt x="658" y="179"/>
                  <a:pt x="626" y="0"/>
                  <a:pt x="454" y="27"/>
                </a:cubicBezTo>
                <a:cubicBezTo>
                  <a:pt x="259" y="45"/>
                  <a:pt x="4" y="198"/>
                  <a:pt x="0" y="542"/>
                </a:cubicBezTo>
                <a:close/>
              </a:path>
            </a:pathLst>
          </a:custGeom>
          <a:gradFill rotWithShape="1">
            <a:gsLst>
              <a:gs pos="0">
                <a:srgbClr val="000000"/>
              </a:gs>
              <a:gs pos="100000">
                <a:srgbClr val="3F3F3F"/>
              </a:gs>
            </a:gsLst>
            <a:lin ang="0" scaled="1"/>
          </a:gradFill>
          <a:ln w="9525">
            <a:solidFill>
              <a:schemeClr val="bg1"/>
            </a:solidFill>
            <a:round/>
            <a:headEnd/>
            <a:tailEnd/>
          </a:ln>
        </p:spPr>
        <p:txBody>
          <a:bodyPr>
            <a:prstTxWarp prst="textNoShape">
              <a:avLst/>
            </a:prstTxWarp>
          </a:bodyPr>
          <a:lstStyle/>
          <a:p>
            <a:endParaRPr lang="en-GB" sz="1600">
              <a:latin typeface="Calibri" pitchFamily="-110" charset="0"/>
            </a:endParaRPr>
          </a:p>
        </p:txBody>
      </p:sp>
      <p:grpSp>
        <p:nvGrpSpPr>
          <p:cNvPr id="2" name="Group 3"/>
          <p:cNvGrpSpPr>
            <a:grpSpLocks/>
          </p:cNvGrpSpPr>
          <p:nvPr/>
        </p:nvGrpSpPr>
        <p:grpSpPr bwMode="auto">
          <a:xfrm>
            <a:off x="1479551" y="3342705"/>
            <a:ext cx="2262108" cy="2750339"/>
            <a:chOff x="1439" y="1137"/>
            <a:chExt cx="1525" cy="2066"/>
          </a:xfrm>
          <a:solidFill>
            <a:schemeClr val="accent1">
              <a:lumMod val="75000"/>
            </a:schemeClr>
          </a:solidFill>
        </p:grpSpPr>
        <p:sp>
          <p:nvSpPr>
            <p:cNvPr id="16404" name="Freeform 4"/>
            <p:cNvSpPr>
              <a:spLocks/>
            </p:cNvSpPr>
            <p:nvPr/>
          </p:nvSpPr>
          <p:spPr bwMode="auto">
            <a:xfrm flipH="1" flipV="1">
              <a:off x="1449" y="1720"/>
              <a:ext cx="1012" cy="1483"/>
            </a:xfrm>
            <a:custGeom>
              <a:avLst/>
              <a:gdLst>
                <a:gd name="T0" fmla="*/ 0 w 1012"/>
                <a:gd name="T1" fmla="*/ 542 h 1483"/>
                <a:gd name="T2" fmla="*/ 513 w 1012"/>
                <a:gd name="T3" fmla="*/ 1058 h 1483"/>
                <a:gd name="T4" fmla="*/ 1012 w 1012"/>
                <a:gd name="T5" fmla="*/ 1463 h 1483"/>
                <a:gd name="T6" fmla="*/ 653 w 1012"/>
                <a:gd name="T7" fmla="*/ 938 h 1483"/>
                <a:gd name="T8" fmla="*/ 318 w 1012"/>
                <a:gd name="T9" fmla="*/ 615 h 1483"/>
                <a:gd name="T10" fmla="*/ 541 w 1012"/>
                <a:gd name="T11" fmla="*/ 251 h 1483"/>
                <a:gd name="T12" fmla="*/ 454 w 1012"/>
                <a:gd name="T13" fmla="*/ 27 h 1483"/>
                <a:gd name="T14" fmla="*/ 0 w 1012"/>
                <a:gd name="T15" fmla="*/ 542 h 1483"/>
                <a:gd name="T16" fmla="*/ 0 60000 65536"/>
                <a:gd name="T17" fmla="*/ 0 60000 65536"/>
                <a:gd name="T18" fmla="*/ 0 60000 65536"/>
                <a:gd name="T19" fmla="*/ 0 60000 65536"/>
                <a:gd name="T20" fmla="*/ 0 60000 65536"/>
                <a:gd name="T21" fmla="*/ 0 60000 65536"/>
                <a:gd name="T22" fmla="*/ 0 60000 65536"/>
                <a:gd name="T23" fmla="*/ 0 60000 65536"/>
                <a:gd name="T24" fmla="*/ 0 w 1012"/>
                <a:gd name="T25" fmla="*/ 0 h 1483"/>
                <a:gd name="T26" fmla="*/ 1012 w 1012"/>
                <a:gd name="T27" fmla="*/ 1483 h 14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2" h="1483">
                  <a:moveTo>
                    <a:pt x="0" y="542"/>
                  </a:moveTo>
                  <a:cubicBezTo>
                    <a:pt x="0" y="827"/>
                    <a:pt x="230" y="1058"/>
                    <a:pt x="513" y="1058"/>
                  </a:cubicBezTo>
                  <a:cubicBezTo>
                    <a:pt x="684" y="1226"/>
                    <a:pt x="989" y="1483"/>
                    <a:pt x="1012" y="1463"/>
                  </a:cubicBezTo>
                  <a:cubicBezTo>
                    <a:pt x="1012" y="1463"/>
                    <a:pt x="933" y="1105"/>
                    <a:pt x="653" y="938"/>
                  </a:cubicBezTo>
                  <a:cubicBezTo>
                    <a:pt x="349" y="780"/>
                    <a:pt x="334" y="725"/>
                    <a:pt x="318" y="615"/>
                  </a:cubicBezTo>
                  <a:cubicBezTo>
                    <a:pt x="300" y="471"/>
                    <a:pt x="424" y="323"/>
                    <a:pt x="541" y="251"/>
                  </a:cubicBezTo>
                  <a:cubicBezTo>
                    <a:pt x="658" y="179"/>
                    <a:pt x="626" y="0"/>
                    <a:pt x="454" y="27"/>
                  </a:cubicBezTo>
                  <a:cubicBezTo>
                    <a:pt x="259" y="45"/>
                    <a:pt x="4" y="198"/>
                    <a:pt x="0" y="542"/>
                  </a:cubicBezTo>
                  <a:close/>
                </a:path>
              </a:pathLst>
            </a:custGeom>
            <a:grpFill/>
            <a:ln w="9525">
              <a:solidFill>
                <a:schemeClr val="bg1"/>
              </a:solidFill>
              <a:round/>
              <a:headEnd/>
              <a:tailEnd/>
            </a:ln>
          </p:spPr>
          <p:txBody>
            <a:bodyPr/>
            <a:lstStyle/>
            <a:p>
              <a:pPr fontAlgn="auto">
                <a:spcBef>
                  <a:spcPts val="0"/>
                </a:spcBef>
                <a:spcAft>
                  <a:spcPts val="0"/>
                </a:spcAft>
                <a:defRPr/>
              </a:pPr>
              <a:endParaRPr lang="en-US" sz="1600">
                <a:latin typeface="Arial" charset="0"/>
              </a:endParaRPr>
            </a:p>
          </p:txBody>
        </p:sp>
        <p:sp>
          <p:nvSpPr>
            <p:cNvPr id="16405" name="Freeform 5"/>
            <p:cNvSpPr>
              <a:spLocks/>
            </p:cNvSpPr>
            <p:nvPr/>
          </p:nvSpPr>
          <p:spPr bwMode="auto">
            <a:xfrm>
              <a:off x="1439" y="1137"/>
              <a:ext cx="1525" cy="2040"/>
            </a:xfrm>
            <a:custGeom>
              <a:avLst/>
              <a:gdLst>
                <a:gd name="T0" fmla="*/ 2147483647 w 849"/>
                <a:gd name="T1" fmla="*/ 0 h 1133"/>
                <a:gd name="T2" fmla="*/ 2147483647 w 849"/>
                <a:gd name="T3" fmla="*/ 2147483647 h 1133"/>
                <a:gd name="T4" fmla="*/ 2147483647 w 849"/>
                <a:gd name="T5" fmla="*/ 2147483647 h 1133"/>
                <a:gd name="T6" fmla="*/ 2147483647 w 849"/>
                <a:gd name="T7" fmla="*/ 2147483647 h 1133"/>
                <a:gd name="T8" fmla="*/ 2147483647 w 849"/>
                <a:gd name="T9" fmla="*/ 2147483647 h 1133"/>
                <a:gd name="T10" fmla="*/ 2147483647 w 849"/>
                <a:gd name="T11" fmla="*/ 2147483647 h 1133"/>
                <a:gd name="T12" fmla="*/ 0 w 849"/>
                <a:gd name="T13" fmla="*/ 2147483647 h 1133"/>
                <a:gd name="T14" fmla="*/ 2147483647 w 849"/>
                <a:gd name="T15" fmla="*/ 0 h 1133"/>
                <a:gd name="T16" fmla="*/ 0 60000 65536"/>
                <a:gd name="T17" fmla="*/ 0 60000 65536"/>
                <a:gd name="T18" fmla="*/ 0 60000 65536"/>
                <a:gd name="T19" fmla="*/ 0 60000 65536"/>
                <a:gd name="T20" fmla="*/ 0 60000 65536"/>
                <a:gd name="T21" fmla="*/ 0 60000 65536"/>
                <a:gd name="T22" fmla="*/ 0 60000 65536"/>
                <a:gd name="T23" fmla="*/ 0 60000 65536"/>
                <a:gd name="T24" fmla="*/ 0 w 849"/>
                <a:gd name="T25" fmla="*/ 0 h 1133"/>
                <a:gd name="T26" fmla="*/ 849 w 849"/>
                <a:gd name="T27" fmla="*/ 1133 h 1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9" h="1133">
                  <a:moveTo>
                    <a:pt x="283" y="0"/>
                  </a:moveTo>
                  <a:cubicBezTo>
                    <a:pt x="595" y="0"/>
                    <a:pt x="849" y="253"/>
                    <a:pt x="849" y="567"/>
                  </a:cubicBezTo>
                  <a:cubicBezTo>
                    <a:pt x="849" y="880"/>
                    <a:pt x="595" y="1133"/>
                    <a:pt x="283" y="1133"/>
                  </a:cubicBezTo>
                  <a:cubicBezTo>
                    <a:pt x="283" y="1133"/>
                    <a:pt x="283" y="1133"/>
                    <a:pt x="283" y="1133"/>
                  </a:cubicBezTo>
                  <a:cubicBezTo>
                    <a:pt x="439" y="1133"/>
                    <a:pt x="566" y="1007"/>
                    <a:pt x="566" y="851"/>
                  </a:cubicBezTo>
                  <a:cubicBezTo>
                    <a:pt x="566" y="694"/>
                    <a:pt x="439" y="567"/>
                    <a:pt x="283" y="567"/>
                  </a:cubicBezTo>
                  <a:cubicBezTo>
                    <a:pt x="127" y="567"/>
                    <a:pt x="0" y="440"/>
                    <a:pt x="0" y="283"/>
                  </a:cubicBezTo>
                  <a:cubicBezTo>
                    <a:pt x="0" y="127"/>
                    <a:pt x="127" y="0"/>
                    <a:pt x="283" y="0"/>
                  </a:cubicBezTo>
                  <a:close/>
                </a:path>
              </a:pathLst>
            </a:custGeom>
            <a:grpFill/>
            <a:ln w="3175">
              <a:solidFill>
                <a:schemeClr val="bg1"/>
              </a:solidFill>
              <a:miter lim="800000"/>
              <a:headEnd/>
              <a:tailEnd/>
            </a:ln>
          </p:spPr>
          <p:txBody>
            <a:bodyPr/>
            <a:lstStyle/>
            <a:p>
              <a:pPr fontAlgn="auto">
                <a:spcBef>
                  <a:spcPts val="0"/>
                </a:spcBef>
                <a:spcAft>
                  <a:spcPts val="0"/>
                </a:spcAft>
                <a:defRPr/>
              </a:pPr>
              <a:endParaRPr lang="en-US" sz="1600">
                <a:latin typeface="Arial" charset="0"/>
              </a:endParaRPr>
            </a:p>
          </p:txBody>
        </p:sp>
      </p:grpSp>
      <p:sp>
        <p:nvSpPr>
          <p:cNvPr id="15369" name="Freeform 4"/>
          <p:cNvSpPr>
            <a:spLocks/>
          </p:cNvSpPr>
          <p:nvPr/>
        </p:nvSpPr>
        <p:spPr bwMode="auto">
          <a:xfrm>
            <a:off x="733425" y="3343275"/>
            <a:ext cx="2262188" cy="2714625"/>
          </a:xfrm>
          <a:custGeom>
            <a:avLst/>
            <a:gdLst>
              <a:gd name="T0" fmla="*/ 2147483647 w 849"/>
              <a:gd name="T1" fmla="*/ 2147483647 h 1133"/>
              <a:gd name="T2" fmla="*/ 0 w 849"/>
              <a:gd name="T3" fmla="*/ 2147483647 h 1133"/>
              <a:gd name="T4" fmla="*/ 2147483647 w 849"/>
              <a:gd name="T5" fmla="*/ 0 h 1133"/>
              <a:gd name="T6" fmla="*/ 2147483647 w 849"/>
              <a:gd name="T7" fmla="*/ 0 h 1133"/>
              <a:gd name="T8" fmla="*/ 2147483647 w 849"/>
              <a:gd name="T9" fmla="*/ 2147483647 h 1133"/>
              <a:gd name="T10" fmla="*/ 2147483647 w 849"/>
              <a:gd name="T11" fmla="*/ 2147483647 h 1133"/>
              <a:gd name="T12" fmla="*/ 2147483647 w 849"/>
              <a:gd name="T13" fmla="*/ 2147483647 h 1133"/>
              <a:gd name="T14" fmla="*/ 2147483647 w 849"/>
              <a:gd name="T15" fmla="*/ 2147483647 h 1133"/>
              <a:gd name="T16" fmla="*/ 0 60000 65536"/>
              <a:gd name="T17" fmla="*/ 0 60000 65536"/>
              <a:gd name="T18" fmla="*/ 0 60000 65536"/>
              <a:gd name="T19" fmla="*/ 0 60000 65536"/>
              <a:gd name="T20" fmla="*/ 0 60000 65536"/>
              <a:gd name="T21" fmla="*/ 0 60000 65536"/>
              <a:gd name="T22" fmla="*/ 0 60000 65536"/>
              <a:gd name="T23" fmla="*/ 0 60000 65536"/>
              <a:gd name="T24" fmla="*/ 0 w 849"/>
              <a:gd name="T25" fmla="*/ 0 h 1133"/>
              <a:gd name="T26" fmla="*/ 849 w 849"/>
              <a:gd name="T27" fmla="*/ 1133 h 1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9" h="1133">
                <a:moveTo>
                  <a:pt x="566" y="1133"/>
                </a:moveTo>
                <a:cubicBezTo>
                  <a:pt x="254" y="1133"/>
                  <a:pt x="0" y="880"/>
                  <a:pt x="0" y="567"/>
                </a:cubicBezTo>
                <a:cubicBezTo>
                  <a:pt x="0" y="253"/>
                  <a:pt x="254" y="0"/>
                  <a:pt x="566" y="0"/>
                </a:cubicBezTo>
                <a:cubicBezTo>
                  <a:pt x="566" y="0"/>
                  <a:pt x="566" y="0"/>
                  <a:pt x="566" y="0"/>
                </a:cubicBezTo>
                <a:cubicBezTo>
                  <a:pt x="410" y="0"/>
                  <a:pt x="283" y="126"/>
                  <a:pt x="283" y="282"/>
                </a:cubicBezTo>
                <a:cubicBezTo>
                  <a:pt x="283" y="439"/>
                  <a:pt x="410" y="566"/>
                  <a:pt x="566" y="566"/>
                </a:cubicBezTo>
                <a:cubicBezTo>
                  <a:pt x="722" y="566"/>
                  <a:pt x="849" y="693"/>
                  <a:pt x="849" y="850"/>
                </a:cubicBezTo>
                <a:cubicBezTo>
                  <a:pt x="849" y="1006"/>
                  <a:pt x="722" y="1133"/>
                  <a:pt x="566" y="1133"/>
                </a:cubicBezTo>
                <a:close/>
              </a:path>
            </a:pathLst>
          </a:custGeom>
          <a:solidFill>
            <a:schemeClr val="bg2"/>
          </a:solidFill>
          <a:ln w="3175">
            <a:solidFill>
              <a:schemeClr val="bg1"/>
            </a:solidFill>
            <a:miter lim="800000"/>
            <a:headEnd/>
            <a:tailEnd/>
          </a:ln>
        </p:spPr>
        <p:txBody>
          <a:bodyPr>
            <a:prstTxWarp prst="textNoShape">
              <a:avLst/>
            </a:prstTxWarp>
          </a:bodyPr>
          <a:lstStyle/>
          <a:p>
            <a:endParaRPr lang="en-GB" sz="1600">
              <a:latin typeface="Calibri" pitchFamily="-110" charset="0"/>
            </a:endParaRPr>
          </a:p>
        </p:txBody>
      </p:sp>
      <p:sp>
        <p:nvSpPr>
          <p:cNvPr id="15370" name="Text Box 10"/>
          <p:cNvSpPr txBox="1">
            <a:spLocks noChangeArrowheads="1"/>
          </p:cNvSpPr>
          <p:nvPr/>
        </p:nvSpPr>
        <p:spPr bwMode="auto">
          <a:xfrm>
            <a:off x="758825" y="6172200"/>
            <a:ext cx="3240088" cy="289823"/>
          </a:xfrm>
          <a:prstGeom prst="rect">
            <a:avLst/>
          </a:prstGeom>
          <a:noFill/>
          <a:ln w="9525">
            <a:noFill/>
            <a:miter lim="800000"/>
            <a:headEnd/>
            <a:tailEnd/>
          </a:ln>
        </p:spPr>
        <p:txBody>
          <a:bodyPr wrap="square">
            <a:prstTxWarp prst="textNoShape">
              <a:avLst/>
            </a:prstTxWarp>
            <a:spAutoFit/>
          </a:bodyPr>
          <a:lstStyle/>
          <a:p>
            <a:pPr>
              <a:lnSpc>
                <a:spcPct val="90000"/>
              </a:lnSpc>
              <a:spcAft>
                <a:spcPct val="20000"/>
              </a:spcAft>
              <a:buClr>
                <a:srgbClr val="292929"/>
              </a:buClr>
            </a:pPr>
            <a:r>
              <a:rPr lang="en-GB" sz="1400" dirty="0" smtClean="0">
                <a:latin typeface="Calibri" pitchFamily="-110" charset="0"/>
              </a:rPr>
              <a:t>Higher Diploma in NMT 2011</a:t>
            </a:r>
            <a:endParaRPr lang="en-GB" sz="1400" dirty="0">
              <a:solidFill>
                <a:srgbClr val="080808"/>
              </a:solidFill>
              <a:latin typeface="Calibri" pitchFamily="-110" charset="0"/>
            </a:endParaRPr>
          </a:p>
        </p:txBody>
      </p:sp>
      <p:sp>
        <p:nvSpPr>
          <p:cNvPr id="15371" name="Line 6"/>
          <p:cNvSpPr>
            <a:spLocks noChangeShapeType="1"/>
          </p:cNvSpPr>
          <p:nvPr/>
        </p:nvSpPr>
        <p:spPr bwMode="auto">
          <a:xfrm>
            <a:off x="4860925" y="3951288"/>
            <a:ext cx="3062288" cy="0"/>
          </a:xfrm>
          <a:prstGeom prst="line">
            <a:avLst/>
          </a:prstGeom>
          <a:noFill/>
          <a:ln w="19050">
            <a:noFill/>
            <a:prstDash val="sysDot"/>
            <a:round/>
            <a:headEnd/>
            <a:tailEnd/>
          </a:ln>
        </p:spPr>
        <p:txBody>
          <a:bodyPr>
            <a:prstTxWarp prst="textNoShape">
              <a:avLst/>
            </a:prstTxWarp>
          </a:bodyPr>
          <a:lstStyle/>
          <a:p>
            <a:endParaRPr lang="en-GB"/>
          </a:p>
        </p:txBody>
      </p:sp>
      <p:sp>
        <p:nvSpPr>
          <p:cNvPr id="15372" name="Text Box 10"/>
          <p:cNvSpPr txBox="1">
            <a:spLocks noChangeArrowheads="1"/>
          </p:cNvSpPr>
          <p:nvPr/>
        </p:nvSpPr>
        <p:spPr bwMode="gray">
          <a:xfrm>
            <a:off x="5943600" y="4062413"/>
            <a:ext cx="1943100" cy="1162050"/>
          </a:xfrm>
          <a:prstGeom prst="rect">
            <a:avLst/>
          </a:prstGeom>
          <a:noFill/>
          <a:ln w="12700">
            <a:noFill/>
            <a:miter lim="800000"/>
            <a:headEnd/>
            <a:tailEnd/>
          </a:ln>
        </p:spPr>
        <p:txBody>
          <a:bodyPr lIns="108000" tIns="108000" rIns="144000" bIns="72000">
            <a:prstTxWarp prst="textNoShape">
              <a:avLst/>
            </a:prstTxWarp>
          </a:bodyPr>
          <a:lstStyle/>
          <a:p>
            <a:pPr>
              <a:lnSpc>
                <a:spcPct val="90000"/>
              </a:lnSpc>
              <a:spcAft>
                <a:spcPct val="20000"/>
              </a:spcAft>
              <a:buClr>
                <a:srgbClr val="292929"/>
              </a:buClr>
              <a:buFont typeface="Wingdings" pitchFamily="-110" charset="2"/>
              <a:buNone/>
            </a:pPr>
            <a:r>
              <a:rPr lang="en-GB" sz="1400">
                <a:latin typeface="Calibri" pitchFamily="-110" charset="0"/>
              </a:rPr>
              <a:t>This is a placeholder text. This text can be replaced with </a:t>
            </a:r>
            <a:br>
              <a:rPr lang="en-GB" sz="1400">
                <a:latin typeface="Calibri" pitchFamily="-110" charset="0"/>
              </a:rPr>
            </a:br>
            <a:r>
              <a:rPr lang="en-GB" sz="1400">
                <a:latin typeface="Calibri" pitchFamily="-110" charset="0"/>
              </a:rPr>
              <a:t>your own text.</a:t>
            </a:r>
          </a:p>
        </p:txBody>
      </p:sp>
      <p:sp>
        <p:nvSpPr>
          <p:cNvPr id="58456" name="Rectangle 11"/>
          <p:cNvSpPr>
            <a:spLocks noChangeArrowheads="1"/>
          </p:cNvSpPr>
          <p:nvPr/>
        </p:nvSpPr>
        <p:spPr bwMode="gray">
          <a:xfrm>
            <a:off x="4572000" y="3425825"/>
            <a:ext cx="3622675" cy="303213"/>
          </a:xfrm>
          <a:prstGeom prst="rect">
            <a:avLst/>
          </a:prstGeom>
          <a:gradFill rotWithShape="1">
            <a:gsLst>
              <a:gs pos="0">
                <a:srgbClr val="C6C7C8"/>
              </a:gs>
              <a:gs pos="100000">
                <a:srgbClr val="C6C7C8">
                  <a:gamma/>
                  <a:shade val="46275"/>
                  <a:invGamma/>
                </a:srgbClr>
              </a:gs>
            </a:gsLst>
            <a:lin ang="5400000" scaled="1"/>
          </a:gradFill>
          <a:ln w="12700">
            <a:solidFill>
              <a:srgbClr val="DDDDDD"/>
            </a:solidFill>
            <a:miter lim="800000"/>
            <a:headEnd/>
            <a:tailEnd/>
          </a:ln>
          <a:effectLst>
            <a:outerShdw dist="53882" dir="2700000" algn="ctr" rotWithShape="0">
              <a:srgbClr val="808080">
                <a:alpha val="50000"/>
              </a:srgbClr>
            </a:outerShdw>
          </a:effectLst>
        </p:spPr>
        <p:txBody>
          <a:bodyPr lIns="288000" tIns="0" rIns="0" bIns="0" anchor="ctr">
            <a:prstTxWarp prst="textNoShape">
              <a:avLst/>
            </a:prstTxWarp>
          </a:bodyPr>
          <a:lstStyle/>
          <a:p>
            <a:pPr defTabSz="801688" eaLnBrk="0" hangingPunct="0"/>
            <a:r>
              <a:rPr lang="ga-IE" sz="1400" b="1" noProof="1" smtClean="0">
                <a:solidFill>
                  <a:schemeClr val="bg1"/>
                </a:solidFill>
                <a:ea typeface="Arial" pitchFamily="-110" charset="0"/>
                <a:cs typeface="Arial" pitchFamily="-110" charset="0"/>
              </a:rPr>
              <a:t>Unique aspects of NMT ?</a:t>
            </a:r>
            <a:endParaRPr sz="1400" b="1" noProof="1">
              <a:solidFill>
                <a:schemeClr val="bg1"/>
              </a:solidFill>
              <a:ea typeface="Arial" pitchFamily="-110" charset="0"/>
              <a:cs typeface="Arial" pitchFamily="-110" charset="0"/>
            </a:endParaRPr>
          </a:p>
        </p:txBody>
      </p:sp>
      <p:sp>
        <p:nvSpPr>
          <p:cNvPr id="58457" name="Rectangle 5"/>
          <p:cNvSpPr>
            <a:spLocks noChangeArrowheads="1"/>
          </p:cNvSpPr>
          <p:nvPr/>
        </p:nvSpPr>
        <p:spPr bwMode="gray">
          <a:xfrm>
            <a:off x="4572000" y="3729038"/>
            <a:ext cx="3622675" cy="2892425"/>
          </a:xfrm>
          <a:prstGeom prst="rect">
            <a:avLst/>
          </a:prstGeom>
          <a:solidFill>
            <a:schemeClr val="bg1"/>
          </a:solidFill>
          <a:ln w="12700">
            <a:solidFill>
              <a:srgbClr val="DDDDDD"/>
            </a:solidFill>
            <a:miter lim="800000"/>
            <a:headEnd/>
            <a:tailEnd/>
          </a:ln>
          <a:effectLst>
            <a:outerShdw dist="53882" dir="2700000" algn="ctr" rotWithShape="0">
              <a:srgbClr val="808080">
                <a:alpha val="50000"/>
              </a:srgbClr>
            </a:outerShdw>
          </a:effectLst>
        </p:spPr>
        <p:txBody>
          <a:bodyPr lIns="108000" tIns="108000" rIns="144000" bIns="72000">
            <a:prstTxWarp prst="textNoShape">
              <a:avLst/>
            </a:prstTxWarp>
          </a:bodyPr>
          <a:lstStyle/>
          <a:p>
            <a:pPr marL="190500" indent="-190500">
              <a:lnSpc>
                <a:spcPct val="90000"/>
              </a:lnSpc>
              <a:spcAft>
                <a:spcPct val="20000"/>
              </a:spcAft>
              <a:buClr>
                <a:srgbClr val="292929"/>
              </a:buClr>
              <a:buFont typeface="Wingdings" pitchFamily="-110" charset="2"/>
              <a:buChar char="§"/>
            </a:pPr>
            <a:r>
              <a:rPr lang="en-GB" sz="1400" dirty="0" smtClean="0">
                <a:solidFill>
                  <a:srgbClr val="FFFFFF"/>
                </a:solidFill>
              </a:rPr>
              <a:t>Myofascial Trigger Points</a:t>
            </a:r>
          </a:p>
          <a:p>
            <a:pPr marL="190500" indent="-190500">
              <a:lnSpc>
                <a:spcPct val="90000"/>
              </a:lnSpc>
              <a:spcAft>
                <a:spcPct val="20000"/>
              </a:spcAft>
              <a:buClr>
                <a:srgbClr val="292929"/>
              </a:buClr>
              <a:buFont typeface="Wingdings" pitchFamily="-110" charset="2"/>
              <a:buChar char="§"/>
            </a:pPr>
            <a:endParaRPr lang="en-GB" sz="1400" dirty="0" smtClean="0">
              <a:solidFill>
                <a:srgbClr val="FFFFFF"/>
              </a:solidFill>
            </a:endParaRPr>
          </a:p>
          <a:p>
            <a:pPr marL="190500" indent="-190500">
              <a:lnSpc>
                <a:spcPct val="90000"/>
              </a:lnSpc>
              <a:spcAft>
                <a:spcPct val="20000"/>
              </a:spcAft>
              <a:buClr>
                <a:srgbClr val="292929"/>
              </a:buClr>
              <a:buFont typeface="Wingdings" pitchFamily="-110" charset="2"/>
              <a:buNone/>
            </a:pPr>
            <a:endParaRPr lang="en-GB" sz="1400" dirty="0" smtClean="0">
              <a:solidFill>
                <a:srgbClr val="FFFFFF"/>
              </a:solidFill>
            </a:endParaRPr>
          </a:p>
          <a:p>
            <a:pPr marL="190500" indent="-190500">
              <a:lnSpc>
                <a:spcPct val="90000"/>
              </a:lnSpc>
              <a:spcAft>
                <a:spcPct val="20000"/>
              </a:spcAft>
              <a:buClr>
                <a:srgbClr val="292929"/>
              </a:buClr>
              <a:buFont typeface="Wingdings" pitchFamily="-110" charset="2"/>
              <a:buChar char="§"/>
            </a:pPr>
            <a:r>
              <a:rPr lang="en-GB" sz="1400" dirty="0" smtClean="0">
                <a:solidFill>
                  <a:srgbClr val="FFFFFF"/>
                </a:solidFill>
              </a:rPr>
              <a:t>Full Body Kinetic Chain Implications</a:t>
            </a:r>
          </a:p>
          <a:p>
            <a:pPr marL="190500" indent="-190500">
              <a:lnSpc>
                <a:spcPct val="90000"/>
              </a:lnSpc>
              <a:spcAft>
                <a:spcPct val="20000"/>
              </a:spcAft>
              <a:buClr>
                <a:srgbClr val="292929"/>
              </a:buClr>
              <a:buFont typeface="Wingdings" pitchFamily="-110" charset="2"/>
              <a:buChar char="§"/>
            </a:pPr>
            <a:endParaRPr lang="en-GB" sz="1400" dirty="0" smtClean="0">
              <a:solidFill>
                <a:srgbClr val="FFFFFF"/>
              </a:solidFill>
            </a:endParaRPr>
          </a:p>
          <a:p>
            <a:pPr marL="190500" indent="-190500">
              <a:lnSpc>
                <a:spcPct val="90000"/>
              </a:lnSpc>
              <a:spcAft>
                <a:spcPct val="20000"/>
              </a:spcAft>
              <a:buClr>
                <a:srgbClr val="292929"/>
              </a:buClr>
              <a:buFont typeface="Wingdings" pitchFamily="-110" charset="2"/>
              <a:buNone/>
            </a:pPr>
            <a:r>
              <a:rPr lang="en-GB" sz="1400" dirty="0">
                <a:solidFill>
                  <a:srgbClr val="FFFFFF"/>
                </a:solidFill>
              </a:rPr>
              <a:t> </a:t>
            </a:r>
            <a:endParaRPr lang="en-GB" sz="1400" dirty="0" smtClean="0">
              <a:solidFill>
                <a:srgbClr val="FFFFFF"/>
              </a:solidFill>
            </a:endParaRPr>
          </a:p>
          <a:p>
            <a:pPr marL="190500" indent="-190500">
              <a:lnSpc>
                <a:spcPct val="90000"/>
              </a:lnSpc>
              <a:spcAft>
                <a:spcPct val="20000"/>
              </a:spcAft>
              <a:buClr>
                <a:srgbClr val="292929"/>
              </a:buClr>
              <a:buFont typeface="Wingdings" pitchFamily="-110" charset="2"/>
              <a:buChar char="§"/>
            </a:pPr>
            <a:r>
              <a:rPr lang="en-GB" sz="1400" dirty="0" smtClean="0">
                <a:solidFill>
                  <a:srgbClr val="FFFFFF"/>
                </a:solidFill>
              </a:rPr>
              <a:t>Mono Synaptic Reflex Arc</a:t>
            </a:r>
          </a:p>
          <a:p>
            <a:pPr marL="190500" indent="-190500">
              <a:lnSpc>
                <a:spcPct val="90000"/>
              </a:lnSpc>
              <a:spcAft>
                <a:spcPct val="20000"/>
              </a:spcAft>
              <a:buClr>
                <a:srgbClr val="292929"/>
              </a:buClr>
              <a:buFont typeface="Wingdings" pitchFamily="-110" charset="2"/>
              <a:buChar char="§"/>
            </a:pPr>
            <a:endParaRPr lang="en-GB" sz="1400" dirty="0" smtClean="0">
              <a:solidFill>
                <a:srgbClr val="FFFFFF"/>
              </a:solidFill>
            </a:endParaRPr>
          </a:p>
          <a:p>
            <a:pPr marL="190500" indent="-190500">
              <a:lnSpc>
                <a:spcPct val="90000"/>
              </a:lnSpc>
              <a:spcAft>
                <a:spcPct val="20000"/>
              </a:spcAft>
              <a:buClr>
                <a:srgbClr val="292929"/>
              </a:buClr>
              <a:buFont typeface="Wingdings" pitchFamily="-110" charset="2"/>
              <a:buChar char="§"/>
            </a:pPr>
            <a:endParaRPr lang="en-GB" sz="1400" dirty="0">
              <a:solidFill>
                <a:srgbClr val="FFFFFF"/>
              </a:solidFill>
            </a:endParaRPr>
          </a:p>
        </p:txBody>
      </p:sp>
      <p:sp>
        <p:nvSpPr>
          <p:cNvPr id="15375" name="Rectangle 13"/>
          <p:cNvSpPr>
            <a:spLocks noChangeArrowheads="1"/>
          </p:cNvSpPr>
          <p:nvPr/>
        </p:nvSpPr>
        <p:spPr bwMode="gray">
          <a:xfrm>
            <a:off x="1995488" y="4033838"/>
            <a:ext cx="1584325" cy="309562"/>
          </a:xfrm>
          <a:prstGeom prst="rect">
            <a:avLst/>
          </a:prstGeom>
          <a:noFill/>
          <a:ln w="12700">
            <a:noFill/>
            <a:miter lim="800000"/>
            <a:headEnd/>
            <a:tailEnd/>
          </a:ln>
        </p:spPr>
        <p:txBody>
          <a:bodyPr lIns="0" tIns="0" rIns="0" bIns="0" anchor="ctr">
            <a:prstTxWarp prst="textNoShape">
              <a:avLst/>
            </a:prstTxWarp>
          </a:bodyPr>
          <a:lstStyle/>
          <a:p>
            <a:pPr defTabSz="801688" eaLnBrk="0" hangingPunct="0"/>
            <a:r>
              <a:rPr lang="en-GB" sz="1600" b="1" dirty="0" smtClean="0">
                <a:solidFill>
                  <a:srgbClr val="FFFFFF"/>
                </a:solidFill>
                <a:latin typeface="Calibri" pitchFamily="-110" charset="0"/>
              </a:rPr>
              <a:t>European NMT</a:t>
            </a:r>
            <a:endParaRPr lang="en-GB" sz="1600" b="1" dirty="0">
              <a:solidFill>
                <a:srgbClr val="FFFFFF"/>
              </a:solidFill>
              <a:latin typeface="Calibri" pitchFamily="-110" charset="0"/>
            </a:endParaRPr>
          </a:p>
        </p:txBody>
      </p:sp>
      <p:sp>
        <p:nvSpPr>
          <p:cNvPr id="15376" name="Rectangle 13"/>
          <p:cNvSpPr>
            <a:spLocks noChangeArrowheads="1"/>
          </p:cNvSpPr>
          <p:nvPr/>
        </p:nvSpPr>
        <p:spPr bwMode="gray">
          <a:xfrm>
            <a:off x="857250" y="4800600"/>
            <a:ext cx="1841500" cy="533400"/>
          </a:xfrm>
          <a:prstGeom prst="rect">
            <a:avLst/>
          </a:prstGeom>
          <a:noFill/>
          <a:ln w="12700">
            <a:noFill/>
            <a:miter lim="800000"/>
            <a:headEnd/>
            <a:tailEnd/>
          </a:ln>
        </p:spPr>
        <p:txBody>
          <a:bodyPr lIns="0" tIns="0" rIns="0" bIns="0" anchor="ctr">
            <a:prstTxWarp prst="textNoShape">
              <a:avLst/>
            </a:prstTxWarp>
          </a:bodyPr>
          <a:lstStyle/>
          <a:p>
            <a:pPr defTabSz="801688" eaLnBrk="0" hangingPunct="0"/>
            <a:r>
              <a:rPr lang="en-GB" sz="1600" b="1" dirty="0" smtClean="0">
                <a:solidFill>
                  <a:srgbClr val="FFFFFF"/>
                </a:solidFill>
                <a:latin typeface="Calibri" pitchFamily="-110" charset="0"/>
              </a:rPr>
              <a:t>NMT American Version</a:t>
            </a:r>
            <a:endParaRPr lang="en-GB" sz="1600" b="1" dirty="0">
              <a:solidFill>
                <a:srgbClr val="FFFFFF"/>
              </a:solidFill>
              <a:latin typeface="Calibri" pitchFamily="-110" charset="0"/>
            </a:endParaRPr>
          </a:p>
        </p:txBody>
      </p:sp>
    </p:spTree>
  </p:cSld>
  <p:clrMapOvr>
    <a:masterClrMapping/>
  </p:clrMapOvr>
  <p:transition xmlns:p14="http://schemas.microsoft.com/office/powerpoint/2010/main" advClick="0" advTm="4000">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7286" name="Picture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85900" y="4267200"/>
            <a:ext cx="6172200" cy="2434949"/>
          </a:xfrm>
          <a:prstGeom prst="rect">
            <a:avLst/>
          </a:prstGeom>
          <a:noFill/>
        </p:spPr>
      </p:pic>
      <p:pic>
        <p:nvPicPr>
          <p:cNvPr id="97287"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2517775"/>
            <a:ext cx="4689826" cy="1822450"/>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2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13-16_1"/>
          <p:cNvPicPr>
            <a:picLocks noGrp="1" noChangeAspect="1" noChangeArrowheads="1"/>
          </p:cNvPicPr>
          <p:nvPr>
            <p:ph idx="1"/>
          </p:nvPr>
        </p:nvPicPr>
        <p:blipFill>
          <a:blip r:embed="rId2"/>
          <a:srcRect/>
          <a:stretch>
            <a:fillRect/>
          </a:stretch>
        </p:blipFill>
        <p:spPr>
          <a:xfrm>
            <a:off x="457200" y="2286000"/>
            <a:ext cx="8153400" cy="4376840"/>
          </a:xfrm>
          <a:noFill/>
          <a:ln/>
        </p:spPr>
      </p:pic>
      <p:sp>
        <p:nvSpPr>
          <p:cNvPr id="4100" name="Rectangle 4"/>
          <p:cNvSpPr>
            <a:spLocks noGrp="1" noChangeArrowheads="1"/>
          </p:cNvSpPr>
          <p:nvPr>
            <p:ph type="title"/>
          </p:nvPr>
        </p:nvSpPr>
        <p:spPr/>
        <p:txBody>
          <a:bodyPr/>
          <a:lstStyle/>
          <a:p>
            <a:r>
              <a:rPr lang="en-US" sz="3600" dirty="0"/>
              <a:t>Review of reflex </a:t>
            </a:r>
            <a:r>
              <a:rPr lang="en-US" sz="3600" dirty="0" smtClean="0"/>
              <a:t>arc</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13-19_1"/>
          <p:cNvPicPr>
            <a:picLocks noGrp="1" noChangeAspect="1" noChangeArrowheads="1"/>
          </p:cNvPicPr>
          <p:nvPr>
            <p:ph idx="1"/>
          </p:nvPr>
        </p:nvPicPr>
        <p:blipFill>
          <a:blip r:embed="rId2"/>
          <a:srcRect/>
          <a:stretch>
            <a:fillRect/>
          </a:stretch>
        </p:blipFill>
        <p:spPr>
          <a:xfrm>
            <a:off x="304800" y="2133600"/>
            <a:ext cx="8458200" cy="4641030"/>
          </a:xfrm>
          <a:noFill/>
          <a:ln/>
        </p:spPr>
      </p:pic>
      <p:sp>
        <p:nvSpPr>
          <p:cNvPr id="6146" name="Rectangle 2"/>
          <p:cNvSpPr>
            <a:spLocks noGrp="1" noChangeArrowheads="1"/>
          </p:cNvSpPr>
          <p:nvPr>
            <p:ph type="title"/>
          </p:nvPr>
        </p:nvSpPr>
        <p:spPr/>
        <p:txBody>
          <a:bodyPr/>
          <a:lstStyle/>
          <a:p>
            <a:r>
              <a:rPr lang="en-US" sz="4000" dirty="0" smtClean="0"/>
              <a:t>Stretch </a:t>
            </a:r>
            <a:r>
              <a:rPr lang="en-US" sz="4000" dirty="0"/>
              <a:t>Reflex</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0"/>
          <p:cNvSpPr>
            <a:spLocks noChangeArrowheads="1"/>
          </p:cNvSpPr>
          <p:nvPr/>
        </p:nvSpPr>
        <p:spPr bwMode="gray">
          <a:xfrm>
            <a:off x="471488" y="-255588"/>
            <a:ext cx="8520112" cy="1000126"/>
          </a:xfrm>
          <a:prstGeom prst="rect">
            <a:avLst/>
          </a:prstGeom>
          <a:noFill/>
          <a:ln w="9525">
            <a:noFill/>
            <a:miter lim="800000"/>
            <a:headEnd/>
            <a:tailEnd/>
          </a:ln>
        </p:spPr>
        <p:txBody>
          <a:bodyPr lIns="0" rIns="0" anchor="ctr">
            <a:prstTxWarp prst="textNoShape">
              <a:avLst/>
            </a:prstTxWarp>
          </a:bodyPr>
          <a:lstStyle/>
          <a:p>
            <a:pPr>
              <a:lnSpc>
                <a:spcPct val="90000"/>
              </a:lnSpc>
            </a:pPr>
            <a:endParaRPr b="1" noProof="1">
              <a:latin typeface="Calibri" pitchFamily="-110" charset="0"/>
            </a:endParaRPr>
          </a:p>
        </p:txBody>
      </p:sp>
      <p:sp>
        <p:nvSpPr>
          <p:cNvPr id="20483" name="Rectangle 12"/>
          <p:cNvSpPr>
            <a:spLocks noChangeArrowheads="1"/>
          </p:cNvSpPr>
          <p:nvPr/>
        </p:nvSpPr>
        <p:spPr bwMode="gray">
          <a:xfrm>
            <a:off x="623888" y="325438"/>
            <a:ext cx="8520112" cy="647700"/>
          </a:xfrm>
          <a:prstGeom prst="rect">
            <a:avLst/>
          </a:prstGeom>
          <a:noFill/>
          <a:ln w="9525">
            <a:noFill/>
            <a:miter lim="800000"/>
            <a:headEnd/>
            <a:tailEnd/>
          </a:ln>
        </p:spPr>
        <p:txBody>
          <a:bodyPr lIns="0" rIns="0">
            <a:prstTxWarp prst="textNoShape">
              <a:avLst/>
            </a:prstTxWarp>
          </a:bodyPr>
          <a:lstStyle/>
          <a:p>
            <a:endParaRPr sz="2000" b="1" noProof="1">
              <a:latin typeface="Calibri" pitchFamily="-110" charset="0"/>
            </a:endParaRPr>
          </a:p>
        </p:txBody>
      </p:sp>
      <p:sp>
        <p:nvSpPr>
          <p:cNvPr id="20484" name="Rectangle 13"/>
          <p:cNvSpPr>
            <a:spLocks noChangeArrowheads="1"/>
          </p:cNvSpPr>
          <p:nvPr/>
        </p:nvSpPr>
        <p:spPr bwMode="auto">
          <a:xfrm>
            <a:off x="2493963" y="2300288"/>
            <a:ext cx="5442753" cy="369332"/>
          </a:xfrm>
          <a:prstGeom prst="rect">
            <a:avLst/>
          </a:prstGeom>
          <a:noFill/>
          <a:ln w="9525">
            <a:noFill/>
            <a:miter lim="800000"/>
            <a:headEnd/>
            <a:tailEnd/>
          </a:ln>
        </p:spPr>
        <p:txBody>
          <a:bodyPr wrap="none">
            <a:prstTxWarp prst="textNoShape">
              <a:avLst/>
            </a:prstTxWarp>
            <a:spAutoFit/>
          </a:bodyPr>
          <a:lstStyle/>
          <a:p>
            <a:r>
              <a:rPr lang="ga-IE" noProof="1" smtClean="0">
                <a:solidFill>
                  <a:schemeClr val="bg1"/>
                </a:solidFill>
                <a:latin typeface="Calibri" pitchFamily="-110" charset="0"/>
              </a:rPr>
              <a:t>What do each of the versions bring to the qualification ?</a:t>
            </a:r>
            <a:endParaRPr noProof="1">
              <a:solidFill>
                <a:schemeClr val="bg1"/>
              </a:solidFill>
              <a:latin typeface="Calibri" pitchFamily="-110" charset="0"/>
            </a:endParaRPr>
          </a:p>
        </p:txBody>
      </p:sp>
      <p:sp>
        <p:nvSpPr>
          <p:cNvPr id="333826" name="Freeform 2"/>
          <p:cNvSpPr>
            <a:spLocks/>
          </p:cNvSpPr>
          <p:nvPr/>
        </p:nvSpPr>
        <p:spPr bwMode="auto">
          <a:xfrm>
            <a:off x="5046663" y="2760663"/>
            <a:ext cx="3067050" cy="1962150"/>
          </a:xfrm>
          <a:custGeom>
            <a:avLst/>
            <a:gdLst>
              <a:gd name="T0" fmla="*/ 2147483647 w 2265"/>
              <a:gd name="T1" fmla="*/ 2147483647 h 1494"/>
              <a:gd name="T2" fmla="*/ 2147483647 w 2265"/>
              <a:gd name="T3" fmla="*/ 2147483647 h 1494"/>
              <a:gd name="T4" fmla="*/ 2147483647 w 2265"/>
              <a:gd name="T5" fmla="*/ 2147483647 h 1494"/>
              <a:gd name="T6" fmla="*/ 2147483647 w 2265"/>
              <a:gd name="T7" fmla="*/ 2147483647 h 1494"/>
              <a:gd name="T8" fmla="*/ 2147483647 w 2265"/>
              <a:gd name="T9" fmla="*/ 2147483647 h 1494"/>
              <a:gd name="T10" fmla="*/ 2147483647 w 2265"/>
              <a:gd name="T11" fmla="*/ 2147483647 h 1494"/>
              <a:gd name="T12" fmla="*/ 2147483647 w 2265"/>
              <a:gd name="T13" fmla="*/ 2147483647 h 1494"/>
              <a:gd name="T14" fmla="*/ 2147483647 w 2265"/>
              <a:gd name="T15" fmla="*/ 2147483647 h 1494"/>
              <a:gd name="T16" fmla="*/ 2147483647 w 2265"/>
              <a:gd name="T17" fmla="*/ 2147483647 h 1494"/>
              <a:gd name="T18" fmla="*/ 2147483647 w 2265"/>
              <a:gd name="T19" fmla="*/ 2147483647 h 1494"/>
              <a:gd name="T20" fmla="*/ 2147483647 w 2265"/>
              <a:gd name="T21" fmla="*/ 2147483647 h 1494"/>
              <a:gd name="T22" fmla="*/ 2147483647 w 2265"/>
              <a:gd name="T23" fmla="*/ 2147483647 h 1494"/>
              <a:gd name="T24" fmla="*/ 2147483647 w 2265"/>
              <a:gd name="T25" fmla="*/ 2147483647 h 1494"/>
              <a:gd name="T26" fmla="*/ 2147483647 w 2265"/>
              <a:gd name="T27" fmla="*/ 2147483647 h 1494"/>
              <a:gd name="T28" fmla="*/ 2147483647 w 2265"/>
              <a:gd name="T29" fmla="*/ 2147483647 h 1494"/>
              <a:gd name="T30" fmla="*/ 2147483647 w 2265"/>
              <a:gd name="T31" fmla="*/ 2147483647 h 1494"/>
              <a:gd name="T32" fmla="*/ 0 w 2265"/>
              <a:gd name="T33" fmla="*/ 2147483647 h 1494"/>
              <a:gd name="T34" fmla="*/ 2147483647 w 2265"/>
              <a:gd name="T35" fmla="*/ 0 h 1494"/>
              <a:gd name="T36" fmla="*/ 2147483647 w 2265"/>
              <a:gd name="T37" fmla="*/ 2147483647 h 1494"/>
              <a:gd name="T38" fmla="*/ 2147483647 w 2265"/>
              <a:gd name="T39" fmla="*/ 2147483647 h 14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65"/>
              <a:gd name="T61" fmla="*/ 0 h 1494"/>
              <a:gd name="T62" fmla="*/ 2265 w 2265"/>
              <a:gd name="T63" fmla="*/ 1494 h 14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65" h="1494">
                <a:moveTo>
                  <a:pt x="689" y="1494"/>
                </a:moveTo>
                <a:cubicBezTo>
                  <a:pt x="704" y="1472"/>
                  <a:pt x="738" y="1399"/>
                  <a:pt x="755" y="1354"/>
                </a:cubicBezTo>
                <a:lnTo>
                  <a:pt x="789" y="1224"/>
                </a:lnTo>
                <a:lnTo>
                  <a:pt x="823" y="1080"/>
                </a:lnTo>
                <a:lnTo>
                  <a:pt x="841" y="886"/>
                </a:lnTo>
                <a:lnTo>
                  <a:pt x="825" y="750"/>
                </a:lnTo>
                <a:lnTo>
                  <a:pt x="797" y="639"/>
                </a:lnTo>
                <a:lnTo>
                  <a:pt x="745" y="528"/>
                </a:lnTo>
                <a:lnTo>
                  <a:pt x="713" y="452"/>
                </a:lnTo>
                <a:lnTo>
                  <a:pt x="667" y="366"/>
                </a:lnTo>
                <a:lnTo>
                  <a:pt x="624" y="301"/>
                </a:lnTo>
                <a:lnTo>
                  <a:pt x="529" y="198"/>
                </a:lnTo>
                <a:lnTo>
                  <a:pt x="415" y="118"/>
                </a:lnTo>
                <a:lnTo>
                  <a:pt x="323" y="74"/>
                </a:lnTo>
                <a:lnTo>
                  <a:pt x="225" y="40"/>
                </a:lnTo>
                <a:lnTo>
                  <a:pt x="165" y="26"/>
                </a:lnTo>
                <a:lnTo>
                  <a:pt x="0" y="1"/>
                </a:lnTo>
                <a:lnTo>
                  <a:pt x="2265" y="0"/>
                </a:lnTo>
                <a:lnTo>
                  <a:pt x="2265" y="1493"/>
                </a:lnTo>
                <a:cubicBezTo>
                  <a:pt x="2265" y="1493"/>
                  <a:pt x="689" y="1494"/>
                  <a:pt x="689" y="1494"/>
                </a:cubicBezTo>
                <a:close/>
              </a:path>
            </a:pathLst>
          </a:custGeom>
          <a:solidFill>
            <a:schemeClr val="accent2">
              <a:lumMod val="75000"/>
              <a:alpha val="50195"/>
            </a:schemeClr>
          </a:solidFill>
          <a:ln w="9525">
            <a:noFill/>
            <a:round/>
            <a:headEnd/>
            <a:tailEnd/>
          </a:ln>
        </p:spPr>
        <p:txBody>
          <a:bodyPr>
            <a:prstTxWarp prst="textNoShape">
              <a:avLst/>
            </a:prstTxWarp>
          </a:bodyPr>
          <a:lstStyle/>
          <a:p>
            <a:endParaRPr lang="en-GB" sz="1600">
              <a:latin typeface="Calibri" pitchFamily="-110" charset="0"/>
            </a:endParaRPr>
          </a:p>
        </p:txBody>
      </p:sp>
      <p:sp>
        <p:nvSpPr>
          <p:cNvPr id="20486" name="Freeform 3"/>
          <p:cNvSpPr>
            <a:spLocks/>
          </p:cNvSpPr>
          <p:nvPr/>
        </p:nvSpPr>
        <p:spPr bwMode="auto">
          <a:xfrm>
            <a:off x="893763" y="3889375"/>
            <a:ext cx="2667000" cy="2082800"/>
          </a:xfrm>
          <a:custGeom>
            <a:avLst/>
            <a:gdLst>
              <a:gd name="T0" fmla="*/ 2147483647 w 1969"/>
              <a:gd name="T1" fmla="*/ 0 h 1586"/>
              <a:gd name="T2" fmla="*/ 2147483647 w 1969"/>
              <a:gd name="T3" fmla="*/ 2147483647 h 1586"/>
              <a:gd name="T4" fmla="*/ 2147483647 w 1969"/>
              <a:gd name="T5" fmla="*/ 2147483647 h 1586"/>
              <a:gd name="T6" fmla="*/ 2147483647 w 1969"/>
              <a:gd name="T7" fmla="*/ 2147483647 h 1586"/>
              <a:gd name="T8" fmla="*/ 2147483647 w 1969"/>
              <a:gd name="T9" fmla="*/ 2147483647 h 1586"/>
              <a:gd name="T10" fmla="*/ 2147483647 w 1969"/>
              <a:gd name="T11" fmla="*/ 2147483647 h 1586"/>
              <a:gd name="T12" fmla="*/ 2147483647 w 1969"/>
              <a:gd name="T13" fmla="*/ 2147483647 h 1586"/>
              <a:gd name="T14" fmla="*/ 2147483647 w 1969"/>
              <a:gd name="T15" fmla="*/ 2147483647 h 1586"/>
              <a:gd name="T16" fmla="*/ 2147483647 w 1969"/>
              <a:gd name="T17" fmla="*/ 2147483647 h 1586"/>
              <a:gd name="T18" fmla="*/ 2147483647 w 1969"/>
              <a:gd name="T19" fmla="*/ 2147483647 h 1586"/>
              <a:gd name="T20" fmla="*/ 2147483647 w 1969"/>
              <a:gd name="T21" fmla="*/ 2147483647 h 1586"/>
              <a:gd name="T22" fmla="*/ 2147483647 w 1969"/>
              <a:gd name="T23" fmla="*/ 2147483647 h 1586"/>
              <a:gd name="T24" fmla="*/ 2147483647 w 1969"/>
              <a:gd name="T25" fmla="*/ 2147483647 h 1586"/>
              <a:gd name="T26" fmla="*/ 2147483647 w 1969"/>
              <a:gd name="T27" fmla="*/ 2147483647 h 1586"/>
              <a:gd name="T28" fmla="*/ 2147483647 w 1969"/>
              <a:gd name="T29" fmla="*/ 2147483647 h 1586"/>
              <a:gd name="T30" fmla="*/ 2147483647 w 1969"/>
              <a:gd name="T31" fmla="*/ 2147483647 h 1586"/>
              <a:gd name="T32" fmla="*/ 2147483647 w 1969"/>
              <a:gd name="T33" fmla="*/ 2147483647 h 1586"/>
              <a:gd name="T34" fmla="*/ 2147483647 w 1969"/>
              <a:gd name="T35" fmla="*/ 2147483647 h 1586"/>
              <a:gd name="T36" fmla="*/ 0 w 1969"/>
              <a:gd name="T37" fmla="*/ 2147483647 h 1586"/>
              <a:gd name="T38" fmla="*/ 2147483647 w 1969"/>
              <a:gd name="T39" fmla="*/ 0 h 15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69"/>
              <a:gd name="T61" fmla="*/ 0 h 1586"/>
              <a:gd name="T62" fmla="*/ 1969 w 1969"/>
              <a:gd name="T63" fmla="*/ 1586 h 15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69" h="1586">
                <a:moveTo>
                  <a:pt x="1568" y="0"/>
                </a:moveTo>
                <a:cubicBezTo>
                  <a:pt x="1555" y="24"/>
                  <a:pt x="1516" y="96"/>
                  <a:pt x="1492" y="144"/>
                </a:cubicBezTo>
                <a:lnTo>
                  <a:pt x="1422" y="289"/>
                </a:lnTo>
                <a:lnTo>
                  <a:pt x="1382" y="429"/>
                </a:lnTo>
                <a:lnTo>
                  <a:pt x="1337" y="625"/>
                </a:lnTo>
                <a:lnTo>
                  <a:pt x="1329" y="778"/>
                </a:lnTo>
                <a:lnTo>
                  <a:pt x="1335" y="900"/>
                </a:lnTo>
                <a:lnTo>
                  <a:pt x="1355" y="1018"/>
                </a:lnTo>
                <a:lnTo>
                  <a:pt x="1379" y="1089"/>
                </a:lnTo>
                <a:lnTo>
                  <a:pt x="1434" y="1197"/>
                </a:lnTo>
                <a:lnTo>
                  <a:pt x="1492" y="1266"/>
                </a:lnTo>
                <a:lnTo>
                  <a:pt x="1574" y="1365"/>
                </a:lnTo>
                <a:lnTo>
                  <a:pt x="1678" y="1441"/>
                </a:lnTo>
                <a:lnTo>
                  <a:pt x="1766" y="1488"/>
                </a:lnTo>
                <a:lnTo>
                  <a:pt x="1853" y="1540"/>
                </a:lnTo>
                <a:lnTo>
                  <a:pt x="1911" y="1552"/>
                </a:lnTo>
                <a:lnTo>
                  <a:pt x="1969" y="1586"/>
                </a:lnTo>
                <a:lnTo>
                  <a:pt x="3" y="1586"/>
                </a:lnTo>
                <a:lnTo>
                  <a:pt x="0" y="1"/>
                </a:lnTo>
                <a:cubicBezTo>
                  <a:pt x="0" y="1"/>
                  <a:pt x="1568" y="0"/>
                  <a:pt x="1568" y="0"/>
                </a:cubicBezTo>
                <a:close/>
              </a:path>
            </a:pathLst>
          </a:custGeom>
          <a:solidFill>
            <a:schemeClr val="bg2">
              <a:alpha val="50195"/>
            </a:schemeClr>
          </a:solidFill>
          <a:ln w="9525">
            <a:noFill/>
            <a:round/>
            <a:headEnd/>
            <a:tailEnd/>
          </a:ln>
        </p:spPr>
        <p:txBody>
          <a:bodyPr>
            <a:prstTxWarp prst="textNoShape">
              <a:avLst/>
            </a:prstTxWarp>
          </a:bodyPr>
          <a:lstStyle/>
          <a:p>
            <a:endParaRPr lang="en-GB" sz="1600">
              <a:latin typeface="Calibri" pitchFamily="-110" charset="0"/>
            </a:endParaRPr>
          </a:p>
        </p:txBody>
      </p:sp>
      <p:grpSp>
        <p:nvGrpSpPr>
          <p:cNvPr id="2" name="Group 26"/>
          <p:cNvGrpSpPr>
            <a:grpSpLocks/>
          </p:cNvGrpSpPr>
          <p:nvPr/>
        </p:nvGrpSpPr>
        <p:grpSpPr bwMode="auto">
          <a:xfrm>
            <a:off x="3318002" y="3674470"/>
            <a:ext cx="1897420" cy="1194400"/>
            <a:chOff x="1991" y="1852"/>
            <a:chExt cx="1401" cy="909"/>
          </a:xfrm>
          <a:blipFill>
            <a:blip r:embed="rId3"/>
            <a:stretch>
              <a:fillRect/>
            </a:stretch>
          </a:blipFill>
        </p:grpSpPr>
        <p:sp>
          <p:nvSpPr>
            <p:cNvPr id="22548" name="Oval 60"/>
            <p:cNvSpPr>
              <a:spLocks noChangeArrowheads="1"/>
            </p:cNvSpPr>
            <p:nvPr/>
          </p:nvSpPr>
          <p:spPr bwMode="auto">
            <a:xfrm rot="2804046">
              <a:off x="2250" y="1604"/>
              <a:ext cx="883" cy="1401"/>
            </a:xfrm>
            <a:prstGeom prst="ellipse">
              <a:avLst/>
            </a:prstGeom>
            <a:grpFill/>
            <a:ln w="9525">
              <a:round/>
              <a:headEnd/>
              <a:tailEnd/>
            </a:ln>
            <a:scene3d>
              <a:camera prst="legacyObliqueBottomRight"/>
              <a:lightRig rig="legacyFlat3" dir="b"/>
            </a:scene3d>
            <a:sp3d extrusionH="430200" prstMaterial="legacyMetal">
              <a:bevelT w="13500" h="13500" prst="angle"/>
              <a:bevelB w="13500" h="13500" prst="angle"/>
              <a:extrusionClr>
                <a:srgbClr val="FFFFFF"/>
              </a:extrusionClr>
            </a:sp3d>
          </p:spPr>
          <p:txBody>
            <a:bodyPr rot="10800000" vert="eaVert" wrap="none" anchor="ctr">
              <a:flatTx/>
            </a:bodyPr>
            <a:lstStyle/>
            <a:p>
              <a:pPr fontAlgn="auto">
                <a:spcBef>
                  <a:spcPts val="0"/>
                </a:spcBef>
                <a:spcAft>
                  <a:spcPts val="0"/>
                </a:spcAft>
                <a:defRPr/>
              </a:pPr>
              <a:endParaRPr lang="en-US" noProof="1">
                <a:latin typeface="+mn-lt"/>
              </a:endParaRPr>
            </a:p>
          </p:txBody>
        </p:sp>
        <p:sp>
          <p:nvSpPr>
            <p:cNvPr id="22549" name="Oval 28"/>
            <p:cNvSpPr>
              <a:spLocks noChangeArrowheads="1"/>
            </p:cNvSpPr>
            <p:nvPr/>
          </p:nvSpPr>
          <p:spPr bwMode="auto">
            <a:xfrm rot="-2583413">
              <a:off x="1994" y="1852"/>
              <a:ext cx="1398" cy="909"/>
            </a:xfrm>
            <a:prstGeom prst="ellipse">
              <a:avLst/>
            </a:prstGeom>
            <a:grpFill/>
            <a:ln w="9525">
              <a:noFill/>
              <a:round/>
              <a:headEnd/>
              <a:tailEnd/>
            </a:ln>
          </p:spPr>
          <p:txBody>
            <a:bodyPr wrap="none" anchor="ctr"/>
            <a:lstStyle/>
            <a:p>
              <a:pPr fontAlgn="auto">
                <a:spcBef>
                  <a:spcPts val="0"/>
                </a:spcBef>
                <a:spcAft>
                  <a:spcPts val="0"/>
                </a:spcAft>
                <a:defRPr/>
              </a:pPr>
              <a:endParaRPr lang="en-US">
                <a:latin typeface="+mn-lt"/>
              </a:endParaRPr>
            </a:p>
          </p:txBody>
        </p:sp>
      </p:grpSp>
      <p:grpSp>
        <p:nvGrpSpPr>
          <p:cNvPr id="20488" name="Group 36"/>
          <p:cNvGrpSpPr>
            <a:grpSpLocks/>
          </p:cNvGrpSpPr>
          <p:nvPr/>
        </p:nvGrpSpPr>
        <p:grpSpPr bwMode="auto">
          <a:xfrm>
            <a:off x="2997200" y="4987925"/>
            <a:ext cx="4130675" cy="1284288"/>
            <a:chOff x="1754" y="2851"/>
            <a:chExt cx="3050" cy="978"/>
          </a:xfrm>
        </p:grpSpPr>
        <p:sp>
          <p:nvSpPr>
            <p:cNvPr id="20496" name="Oval 8"/>
            <p:cNvSpPr>
              <a:spLocks noChangeArrowheads="1"/>
            </p:cNvSpPr>
            <p:nvPr/>
          </p:nvSpPr>
          <p:spPr bwMode="auto">
            <a:xfrm rot="-534481">
              <a:off x="2641" y="3027"/>
              <a:ext cx="1205" cy="452"/>
            </a:xfrm>
            <a:prstGeom prst="ellipse">
              <a:avLst/>
            </a:prstGeom>
            <a:solidFill>
              <a:srgbClr val="B4B4B4">
                <a:alpha val="50195"/>
              </a:srgbClr>
            </a:solidFill>
            <a:ln w="9525">
              <a:noFill/>
              <a:round/>
              <a:headEnd/>
              <a:tailEnd/>
            </a:ln>
          </p:spPr>
          <p:txBody>
            <a:bodyPr>
              <a:prstTxWarp prst="textNoShape">
                <a:avLst/>
              </a:prstTxWarp>
            </a:bodyPr>
            <a:lstStyle/>
            <a:p>
              <a:endParaRPr lang="en-GB" sz="1600">
                <a:latin typeface="Calibri" pitchFamily="-110" charset="0"/>
              </a:endParaRPr>
            </a:p>
          </p:txBody>
        </p:sp>
        <p:grpSp>
          <p:nvGrpSpPr>
            <p:cNvPr id="20497" name="Group 10"/>
            <p:cNvGrpSpPr>
              <a:grpSpLocks/>
            </p:cNvGrpSpPr>
            <p:nvPr/>
          </p:nvGrpSpPr>
          <p:grpSpPr bwMode="auto">
            <a:xfrm>
              <a:off x="1754" y="2851"/>
              <a:ext cx="3050" cy="978"/>
              <a:chOff x="532" y="2851"/>
              <a:chExt cx="3050" cy="978"/>
            </a:xfrm>
          </p:grpSpPr>
          <p:sp>
            <p:nvSpPr>
              <p:cNvPr id="20498" name="Freeform 38"/>
              <p:cNvSpPr>
                <a:spLocks/>
              </p:cNvSpPr>
              <p:nvPr/>
            </p:nvSpPr>
            <p:spPr bwMode="auto">
              <a:xfrm>
                <a:off x="1132" y="2851"/>
                <a:ext cx="2450" cy="520"/>
              </a:xfrm>
              <a:custGeom>
                <a:avLst/>
                <a:gdLst>
                  <a:gd name="T0" fmla="*/ 2147483647 w 1678"/>
                  <a:gd name="T1" fmla="*/ 551 h 1010"/>
                  <a:gd name="T2" fmla="*/ 2147483647 w 1678"/>
                  <a:gd name="T3" fmla="*/ 148 h 1010"/>
                  <a:gd name="T4" fmla="*/ 2147483647 w 1678"/>
                  <a:gd name="T5" fmla="*/ 375 h 1010"/>
                  <a:gd name="T6" fmla="*/ 0 w 1678"/>
                  <a:gd name="T7" fmla="*/ 355 h 1010"/>
                  <a:gd name="T8" fmla="*/ 2147483647 w 1678"/>
                  <a:gd name="T9" fmla="*/ 37 h 1010"/>
                  <a:gd name="T10" fmla="*/ 2147483647 w 1678"/>
                  <a:gd name="T11" fmla="*/ 595 h 1010"/>
                  <a:gd name="T12" fmla="*/ 2147483647 w 1678"/>
                  <a:gd name="T13" fmla="*/ 551 h 1010"/>
                  <a:gd name="T14" fmla="*/ 0 60000 65536"/>
                  <a:gd name="T15" fmla="*/ 0 60000 65536"/>
                  <a:gd name="T16" fmla="*/ 0 60000 65536"/>
                  <a:gd name="T17" fmla="*/ 0 60000 65536"/>
                  <a:gd name="T18" fmla="*/ 0 60000 65536"/>
                  <a:gd name="T19" fmla="*/ 0 60000 65536"/>
                  <a:gd name="T20" fmla="*/ 0 60000 65536"/>
                  <a:gd name="T21" fmla="*/ 0 w 1678"/>
                  <a:gd name="T22" fmla="*/ 0 h 1010"/>
                  <a:gd name="T23" fmla="*/ 1678 w 1678"/>
                  <a:gd name="T24" fmla="*/ 1010 h 10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78" h="1010">
                    <a:moveTo>
                      <a:pt x="1162" y="936"/>
                    </a:moveTo>
                    <a:cubicBezTo>
                      <a:pt x="1222" y="836"/>
                      <a:pt x="1371" y="388"/>
                      <a:pt x="985" y="252"/>
                    </a:cubicBezTo>
                    <a:cubicBezTo>
                      <a:pt x="471" y="122"/>
                      <a:pt x="116" y="637"/>
                      <a:pt x="116" y="637"/>
                    </a:cubicBezTo>
                    <a:cubicBezTo>
                      <a:pt x="116" y="637"/>
                      <a:pt x="116" y="637"/>
                      <a:pt x="0" y="603"/>
                    </a:cubicBezTo>
                    <a:cubicBezTo>
                      <a:pt x="272" y="215"/>
                      <a:pt x="727" y="0"/>
                      <a:pt x="1077" y="63"/>
                    </a:cubicBezTo>
                    <a:cubicBezTo>
                      <a:pt x="1416" y="123"/>
                      <a:pt x="1678" y="452"/>
                      <a:pt x="1422" y="1010"/>
                    </a:cubicBezTo>
                    <a:cubicBezTo>
                      <a:pt x="1357" y="994"/>
                      <a:pt x="1209" y="950"/>
                      <a:pt x="1162" y="936"/>
                    </a:cubicBezTo>
                    <a:close/>
                  </a:path>
                </a:pathLst>
              </a:custGeom>
              <a:solidFill>
                <a:srgbClr val="B4B4B4">
                  <a:alpha val="50195"/>
                </a:srgbClr>
              </a:solidFill>
              <a:ln w="9525">
                <a:noFill/>
                <a:round/>
                <a:headEnd/>
                <a:tailEnd/>
              </a:ln>
            </p:spPr>
            <p:txBody>
              <a:bodyPr>
                <a:prstTxWarp prst="textNoShape">
                  <a:avLst/>
                </a:prstTxWarp>
              </a:bodyPr>
              <a:lstStyle/>
              <a:p>
                <a:endParaRPr sz="1600" noProof="1">
                  <a:latin typeface="Calibri" pitchFamily="-110" charset="0"/>
                </a:endParaRPr>
              </a:p>
            </p:txBody>
          </p:sp>
          <p:sp>
            <p:nvSpPr>
              <p:cNvPr id="20499" name="Freeform 39"/>
              <p:cNvSpPr>
                <a:spLocks/>
              </p:cNvSpPr>
              <p:nvPr/>
            </p:nvSpPr>
            <p:spPr bwMode="auto">
              <a:xfrm>
                <a:off x="532" y="3191"/>
                <a:ext cx="2600" cy="638"/>
              </a:xfrm>
              <a:custGeom>
                <a:avLst/>
                <a:gdLst>
                  <a:gd name="T0" fmla="*/ 2147483647 w 1781"/>
                  <a:gd name="T1" fmla="*/ 23 h 1235"/>
                  <a:gd name="T2" fmla="*/ 2147483647 w 1781"/>
                  <a:gd name="T3" fmla="*/ 500 h 1235"/>
                  <a:gd name="T4" fmla="*/ 2147483647 w 1781"/>
                  <a:gd name="T5" fmla="*/ 231 h 1235"/>
                  <a:gd name="T6" fmla="*/ 2147483647 w 1781"/>
                  <a:gd name="T7" fmla="*/ 283 h 1235"/>
                  <a:gd name="T8" fmla="*/ 2147483647 w 1781"/>
                  <a:gd name="T9" fmla="*/ 635 h 1235"/>
                  <a:gd name="T10" fmla="*/ 2147483647 w 1781"/>
                  <a:gd name="T11" fmla="*/ 0 h 1235"/>
                  <a:gd name="T12" fmla="*/ 2147483647 w 1781"/>
                  <a:gd name="T13" fmla="*/ 23 h 1235"/>
                  <a:gd name="T14" fmla="*/ 0 60000 65536"/>
                  <a:gd name="T15" fmla="*/ 0 60000 65536"/>
                  <a:gd name="T16" fmla="*/ 0 60000 65536"/>
                  <a:gd name="T17" fmla="*/ 0 60000 65536"/>
                  <a:gd name="T18" fmla="*/ 0 60000 65536"/>
                  <a:gd name="T19" fmla="*/ 0 60000 65536"/>
                  <a:gd name="T20" fmla="*/ 0 60000 65536"/>
                  <a:gd name="T21" fmla="*/ 0 w 1781"/>
                  <a:gd name="T22" fmla="*/ 0 h 1235"/>
                  <a:gd name="T23" fmla="*/ 1781 w 1781"/>
                  <a:gd name="T24" fmla="*/ 1235 h 12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1" h="1235">
                    <a:moveTo>
                      <a:pt x="487" y="36"/>
                    </a:moveTo>
                    <a:cubicBezTo>
                      <a:pt x="412" y="169"/>
                      <a:pt x="208" y="597"/>
                      <a:pt x="609" y="785"/>
                    </a:cubicBezTo>
                    <a:cubicBezTo>
                      <a:pt x="830" y="873"/>
                      <a:pt x="1204" y="807"/>
                      <a:pt x="1523" y="363"/>
                    </a:cubicBezTo>
                    <a:cubicBezTo>
                      <a:pt x="1586" y="379"/>
                      <a:pt x="1709" y="419"/>
                      <a:pt x="1781" y="444"/>
                    </a:cubicBezTo>
                    <a:cubicBezTo>
                      <a:pt x="1502" y="949"/>
                      <a:pt x="806" y="1235"/>
                      <a:pt x="452" y="998"/>
                    </a:cubicBezTo>
                    <a:cubicBezTo>
                      <a:pt x="0" y="701"/>
                      <a:pt x="278" y="135"/>
                      <a:pt x="372" y="0"/>
                    </a:cubicBezTo>
                    <a:cubicBezTo>
                      <a:pt x="430" y="17"/>
                      <a:pt x="411" y="11"/>
                      <a:pt x="487" y="36"/>
                    </a:cubicBezTo>
                    <a:close/>
                  </a:path>
                </a:pathLst>
              </a:custGeom>
              <a:solidFill>
                <a:srgbClr val="B4B4B4">
                  <a:alpha val="50195"/>
                </a:srgbClr>
              </a:solidFill>
              <a:ln w="9525">
                <a:noFill/>
                <a:round/>
                <a:headEnd/>
                <a:tailEnd/>
              </a:ln>
            </p:spPr>
            <p:txBody>
              <a:bodyPr>
                <a:prstTxWarp prst="textNoShape">
                  <a:avLst/>
                </a:prstTxWarp>
              </a:bodyPr>
              <a:lstStyle/>
              <a:p>
                <a:endParaRPr sz="1600" noProof="1">
                  <a:latin typeface="Calibri" pitchFamily="-110" charset="0"/>
                </a:endParaRPr>
              </a:p>
            </p:txBody>
          </p:sp>
        </p:grpSp>
      </p:grpSp>
      <p:grpSp>
        <p:nvGrpSpPr>
          <p:cNvPr id="5" name="Group 14"/>
          <p:cNvGrpSpPr>
            <a:grpSpLocks/>
          </p:cNvGrpSpPr>
          <p:nvPr/>
        </p:nvGrpSpPr>
        <p:grpSpPr bwMode="auto">
          <a:xfrm>
            <a:off x="2286000" y="3886200"/>
            <a:ext cx="3606589" cy="2388801"/>
            <a:chOff x="7" y="2013"/>
            <a:chExt cx="2663" cy="1818"/>
          </a:xfrm>
          <a:solidFill>
            <a:schemeClr val="bg2"/>
          </a:solidFill>
        </p:grpSpPr>
        <p:sp>
          <p:nvSpPr>
            <p:cNvPr id="333839" name="Freeform 41"/>
            <p:cNvSpPr>
              <a:spLocks/>
            </p:cNvSpPr>
            <p:nvPr/>
          </p:nvSpPr>
          <p:spPr bwMode="auto">
            <a:xfrm>
              <a:off x="7" y="2013"/>
              <a:ext cx="2599" cy="1803"/>
            </a:xfrm>
            <a:custGeom>
              <a:avLst/>
              <a:gdLst>
                <a:gd name="T0" fmla="*/ 2147483647 w 1781"/>
                <a:gd name="T1" fmla="*/ 193368391 h 1235"/>
                <a:gd name="T2" fmla="*/ 2147483647 w 1781"/>
                <a:gd name="T3" fmla="*/ 2147483647 h 1235"/>
                <a:gd name="T4" fmla="*/ 2147483647 w 1781"/>
                <a:gd name="T5" fmla="*/ 1949805130 h 1235"/>
                <a:gd name="T6" fmla="*/ 2147483647 w 1781"/>
                <a:gd name="T7" fmla="*/ 2147483647 h 1235"/>
                <a:gd name="T8" fmla="*/ 2147483647 w 1781"/>
                <a:gd name="T9" fmla="*/ 2147483647 h 1235"/>
                <a:gd name="T10" fmla="*/ 1996434099 w 1781"/>
                <a:gd name="T11" fmla="*/ 0 h 1235"/>
                <a:gd name="T12" fmla="*/ 2147483647 w 1781"/>
                <a:gd name="T13" fmla="*/ 193368391 h 1235"/>
                <a:gd name="T14" fmla="*/ 0 60000 65536"/>
                <a:gd name="T15" fmla="*/ 0 60000 65536"/>
                <a:gd name="T16" fmla="*/ 0 60000 65536"/>
                <a:gd name="T17" fmla="*/ 0 60000 65536"/>
                <a:gd name="T18" fmla="*/ 0 60000 65536"/>
                <a:gd name="T19" fmla="*/ 0 60000 65536"/>
                <a:gd name="T20" fmla="*/ 0 60000 65536"/>
                <a:gd name="T21" fmla="*/ 0 w 1781"/>
                <a:gd name="T22" fmla="*/ 0 h 1235"/>
                <a:gd name="T23" fmla="*/ 1781 w 1781"/>
                <a:gd name="T24" fmla="*/ 1235 h 12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1" h="1235">
                  <a:moveTo>
                    <a:pt x="487" y="36"/>
                  </a:moveTo>
                  <a:cubicBezTo>
                    <a:pt x="412" y="169"/>
                    <a:pt x="208" y="597"/>
                    <a:pt x="609" y="785"/>
                  </a:cubicBezTo>
                  <a:cubicBezTo>
                    <a:pt x="830" y="873"/>
                    <a:pt x="1204" y="807"/>
                    <a:pt x="1523" y="363"/>
                  </a:cubicBezTo>
                  <a:cubicBezTo>
                    <a:pt x="1586" y="379"/>
                    <a:pt x="1709" y="419"/>
                    <a:pt x="1781" y="444"/>
                  </a:cubicBezTo>
                  <a:cubicBezTo>
                    <a:pt x="1502" y="949"/>
                    <a:pt x="806" y="1235"/>
                    <a:pt x="452" y="998"/>
                  </a:cubicBezTo>
                  <a:cubicBezTo>
                    <a:pt x="0" y="701"/>
                    <a:pt x="278" y="135"/>
                    <a:pt x="372" y="0"/>
                  </a:cubicBezTo>
                  <a:cubicBezTo>
                    <a:pt x="430" y="17"/>
                    <a:pt x="411" y="11"/>
                    <a:pt x="487" y="36"/>
                  </a:cubicBezTo>
                  <a:close/>
                </a:path>
              </a:pathLst>
            </a:custGeom>
            <a:grpFill/>
            <a:ln w="9525">
              <a:solidFill>
                <a:srgbClr val="DA0000"/>
              </a:solidFill>
              <a:round/>
              <a:headEnd/>
              <a:tailEnd/>
            </a:ln>
            <a:effectLst>
              <a:reflection blurRad="6350" stA="52000" endA="300" endPos="35000" dir="5400000" sy="-100000" algn="bl" rotWithShape="0"/>
            </a:effectLst>
          </p:spPr>
          <p:txBody>
            <a:bodyPr/>
            <a:lstStyle/>
            <a:p>
              <a:pPr fontAlgn="auto">
                <a:spcBef>
                  <a:spcPts val="0"/>
                </a:spcBef>
                <a:spcAft>
                  <a:spcPts val="0"/>
                </a:spcAft>
                <a:defRPr/>
              </a:pPr>
              <a:endParaRPr lang="en-US" sz="1600" b="1" noProof="1">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endParaRPr>
            </a:p>
          </p:txBody>
        </p:sp>
        <p:sp>
          <p:nvSpPr>
            <p:cNvPr id="21531" name="Freeform 42"/>
            <p:cNvSpPr>
              <a:spLocks/>
            </p:cNvSpPr>
            <p:nvPr/>
          </p:nvSpPr>
          <p:spPr bwMode="auto">
            <a:xfrm>
              <a:off x="755" y="2659"/>
              <a:ext cx="1915" cy="1172"/>
            </a:xfrm>
            <a:custGeom>
              <a:avLst/>
              <a:gdLst>
                <a:gd name="T0" fmla="*/ 0 w 1312"/>
                <a:gd name="T1" fmla="*/ 2147483647 h 803"/>
                <a:gd name="T2" fmla="*/ 2147483647 w 1312"/>
                <a:gd name="T3" fmla="*/ 2147483647 h 803"/>
                <a:gd name="T4" fmla="*/ 2147483647 w 1312"/>
                <a:gd name="T5" fmla="*/ 0 h 803"/>
                <a:gd name="T6" fmla="*/ 2147483647 w 1312"/>
                <a:gd name="T7" fmla="*/ 1534758865 h 803"/>
                <a:gd name="T8" fmla="*/ 2147483647 w 1312"/>
                <a:gd name="T9" fmla="*/ 2147483647 h 803"/>
                <a:gd name="T10" fmla="*/ 0 w 1312"/>
                <a:gd name="T11" fmla="*/ 2147483647 h 803"/>
                <a:gd name="T12" fmla="*/ 0 60000 65536"/>
                <a:gd name="T13" fmla="*/ 0 60000 65536"/>
                <a:gd name="T14" fmla="*/ 0 60000 65536"/>
                <a:gd name="T15" fmla="*/ 0 60000 65536"/>
                <a:gd name="T16" fmla="*/ 0 60000 65536"/>
                <a:gd name="T17" fmla="*/ 0 60000 65536"/>
                <a:gd name="T18" fmla="*/ 0 w 1312"/>
                <a:gd name="T19" fmla="*/ 0 h 803"/>
                <a:gd name="T20" fmla="*/ 1312 w 1312"/>
                <a:gd name="T21" fmla="*/ 803 h 803"/>
              </a:gdLst>
              <a:ahLst/>
              <a:cxnLst>
                <a:cxn ang="T12">
                  <a:pos x="T0" y="T1"/>
                </a:cxn>
                <a:cxn ang="T13">
                  <a:pos x="T2" y="T3"/>
                </a:cxn>
                <a:cxn ang="T14">
                  <a:pos x="T4" y="T5"/>
                </a:cxn>
                <a:cxn ang="T15">
                  <a:pos x="T6" y="T7"/>
                </a:cxn>
                <a:cxn ang="T16">
                  <a:pos x="T8" y="T9"/>
                </a:cxn>
                <a:cxn ang="T17">
                  <a:pos x="T10" y="T11"/>
                </a:cxn>
              </a:cxnLst>
              <a:rect l="T18" t="T19" r="T20" b="T21"/>
              <a:pathLst>
                <a:path w="1312" h="803">
                  <a:moveTo>
                    <a:pt x="0" y="589"/>
                  </a:moveTo>
                  <a:cubicBezTo>
                    <a:pt x="0" y="589"/>
                    <a:pt x="399" y="803"/>
                    <a:pt x="989" y="335"/>
                  </a:cubicBezTo>
                  <a:cubicBezTo>
                    <a:pt x="1163" y="189"/>
                    <a:pt x="1267" y="0"/>
                    <a:pt x="1267" y="0"/>
                  </a:cubicBezTo>
                  <a:cubicBezTo>
                    <a:pt x="1312" y="63"/>
                    <a:pt x="1312" y="63"/>
                    <a:pt x="1312" y="63"/>
                  </a:cubicBezTo>
                  <a:cubicBezTo>
                    <a:pt x="1312" y="63"/>
                    <a:pt x="999" y="633"/>
                    <a:pt x="400" y="678"/>
                  </a:cubicBezTo>
                  <a:cubicBezTo>
                    <a:pt x="148" y="694"/>
                    <a:pt x="0" y="589"/>
                    <a:pt x="0" y="589"/>
                  </a:cubicBezTo>
                  <a:close/>
                </a:path>
              </a:pathLst>
            </a:custGeom>
            <a:grpFill/>
            <a:ln w="9525">
              <a:noFill/>
              <a:round/>
              <a:headEnd/>
              <a:tailEnd/>
            </a:ln>
          </p:spPr>
          <p:txBody>
            <a:bodyPr/>
            <a:lstStyle/>
            <a:p>
              <a:pPr fontAlgn="auto">
                <a:spcBef>
                  <a:spcPts val="0"/>
                </a:spcBef>
                <a:spcAft>
                  <a:spcPts val="0"/>
                </a:spcAft>
                <a:defRPr/>
              </a:pPr>
              <a:endParaRPr lang="en-US" sz="1600" noProof="1">
                <a:latin typeface="Arial" charset="0"/>
              </a:endParaRPr>
            </a:p>
          </p:txBody>
        </p:sp>
        <p:sp>
          <p:nvSpPr>
            <p:cNvPr id="21532" name="Freeform 43"/>
            <p:cNvSpPr>
              <a:spLocks/>
            </p:cNvSpPr>
            <p:nvPr/>
          </p:nvSpPr>
          <p:spPr bwMode="auto">
            <a:xfrm>
              <a:off x="419" y="2066"/>
              <a:ext cx="389" cy="1042"/>
            </a:xfrm>
            <a:custGeom>
              <a:avLst/>
              <a:gdLst>
                <a:gd name="T0" fmla="*/ 2147483647 w 267"/>
                <a:gd name="T1" fmla="*/ 0 h 714"/>
                <a:gd name="T2" fmla="*/ 2147483647 w 267"/>
                <a:gd name="T3" fmla="*/ 1217349982 h 714"/>
                <a:gd name="T4" fmla="*/ 2147483647 w 267"/>
                <a:gd name="T5" fmla="*/ 2147483647 h 714"/>
                <a:gd name="T6" fmla="*/ 2096888232 w 267"/>
                <a:gd name="T7" fmla="*/ 2147483647 h 714"/>
                <a:gd name="T8" fmla="*/ 2147483647 w 267"/>
                <a:gd name="T9" fmla="*/ 0 h 714"/>
                <a:gd name="T10" fmla="*/ 0 60000 65536"/>
                <a:gd name="T11" fmla="*/ 0 60000 65536"/>
                <a:gd name="T12" fmla="*/ 0 60000 65536"/>
                <a:gd name="T13" fmla="*/ 0 60000 65536"/>
                <a:gd name="T14" fmla="*/ 0 60000 65536"/>
                <a:gd name="T15" fmla="*/ 0 w 267"/>
                <a:gd name="T16" fmla="*/ 0 h 714"/>
                <a:gd name="T17" fmla="*/ 267 w 267"/>
                <a:gd name="T18" fmla="*/ 714 h 714"/>
              </a:gdLst>
              <a:ahLst/>
              <a:cxnLst>
                <a:cxn ang="T10">
                  <a:pos x="T0" y="T1"/>
                </a:cxn>
                <a:cxn ang="T11">
                  <a:pos x="T2" y="T3"/>
                </a:cxn>
                <a:cxn ang="T12">
                  <a:pos x="T4" y="T5"/>
                </a:cxn>
                <a:cxn ang="T13">
                  <a:pos x="T6" y="T7"/>
                </a:cxn>
                <a:cxn ang="T14">
                  <a:pos x="T8" y="T9"/>
                </a:cxn>
              </a:cxnLst>
              <a:rect l="T15" t="T16" r="T17" b="T18"/>
              <a:pathLst>
                <a:path w="267" h="714">
                  <a:moveTo>
                    <a:pt x="205" y="0"/>
                  </a:moveTo>
                  <a:cubicBezTo>
                    <a:pt x="205" y="0"/>
                    <a:pt x="254" y="45"/>
                    <a:pt x="261" y="50"/>
                  </a:cubicBezTo>
                  <a:cubicBezTo>
                    <a:pt x="267" y="61"/>
                    <a:pt x="0" y="424"/>
                    <a:pt x="264" y="714"/>
                  </a:cubicBezTo>
                  <a:cubicBezTo>
                    <a:pt x="69" y="593"/>
                    <a:pt x="85" y="409"/>
                    <a:pt x="87" y="363"/>
                  </a:cubicBezTo>
                  <a:cubicBezTo>
                    <a:pt x="88" y="197"/>
                    <a:pt x="205" y="0"/>
                    <a:pt x="205" y="0"/>
                  </a:cubicBezTo>
                  <a:close/>
                </a:path>
              </a:pathLst>
            </a:custGeom>
            <a:grpFill/>
            <a:ln w="9525">
              <a:noFill/>
              <a:round/>
              <a:headEnd/>
              <a:tailEnd/>
            </a:ln>
          </p:spPr>
          <p:txBody>
            <a:bodyPr/>
            <a:lstStyle/>
            <a:p>
              <a:pPr fontAlgn="auto">
                <a:spcBef>
                  <a:spcPts val="0"/>
                </a:spcBef>
                <a:spcAft>
                  <a:spcPts val="0"/>
                </a:spcAft>
                <a:defRPr/>
              </a:pPr>
              <a:endParaRPr lang="en-US" sz="1600" noProof="1">
                <a:latin typeface="Arial" charset="0"/>
              </a:endParaRPr>
            </a:p>
          </p:txBody>
        </p:sp>
      </p:grpSp>
      <p:grpSp>
        <p:nvGrpSpPr>
          <p:cNvPr id="6" name="Group 18"/>
          <p:cNvGrpSpPr>
            <a:grpSpLocks/>
          </p:cNvGrpSpPr>
          <p:nvPr/>
        </p:nvGrpSpPr>
        <p:grpSpPr bwMode="auto">
          <a:xfrm>
            <a:off x="3097246" y="2660264"/>
            <a:ext cx="3319470" cy="2062936"/>
            <a:chOff x="606" y="1010"/>
            <a:chExt cx="2451" cy="1570"/>
          </a:xfrm>
          <a:solidFill>
            <a:schemeClr val="accent2">
              <a:lumMod val="75000"/>
            </a:schemeClr>
          </a:solidFill>
        </p:grpSpPr>
        <p:sp>
          <p:nvSpPr>
            <p:cNvPr id="21523" name="Freeform 46"/>
            <p:cNvSpPr>
              <a:spLocks/>
            </p:cNvSpPr>
            <p:nvPr/>
          </p:nvSpPr>
          <p:spPr bwMode="auto">
            <a:xfrm>
              <a:off x="2683" y="1564"/>
              <a:ext cx="261" cy="1016"/>
            </a:xfrm>
            <a:custGeom>
              <a:avLst/>
              <a:gdLst>
                <a:gd name="T0" fmla="*/ 0 w 179"/>
                <a:gd name="T1" fmla="*/ 2147483647 h 696"/>
                <a:gd name="T2" fmla="*/ 1017188147 w 179"/>
                <a:gd name="T3" fmla="*/ 2147483647 h 696"/>
                <a:gd name="T4" fmla="*/ 2147483647 w 179"/>
                <a:gd name="T5" fmla="*/ 2147483647 h 696"/>
                <a:gd name="T6" fmla="*/ 2147483647 w 179"/>
                <a:gd name="T7" fmla="*/ 1536291239 h 696"/>
                <a:gd name="T8" fmla="*/ 1549998159 w 179"/>
                <a:gd name="T9" fmla="*/ 0 h 696"/>
                <a:gd name="T10" fmla="*/ 0 w 179"/>
                <a:gd name="T11" fmla="*/ 2147483647 h 696"/>
                <a:gd name="T12" fmla="*/ 0 60000 65536"/>
                <a:gd name="T13" fmla="*/ 0 60000 65536"/>
                <a:gd name="T14" fmla="*/ 0 60000 65536"/>
                <a:gd name="T15" fmla="*/ 0 60000 65536"/>
                <a:gd name="T16" fmla="*/ 0 60000 65536"/>
                <a:gd name="T17" fmla="*/ 0 60000 65536"/>
                <a:gd name="T18" fmla="*/ 0 w 179"/>
                <a:gd name="T19" fmla="*/ 0 h 696"/>
                <a:gd name="T20" fmla="*/ 179 w 179"/>
                <a:gd name="T21" fmla="*/ 696 h 696"/>
              </a:gdLst>
              <a:ahLst/>
              <a:cxnLst>
                <a:cxn ang="T12">
                  <a:pos x="T0" y="T1"/>
                </a:cxn>
                <a:cxn ang="T13">
                  <a:pos x="T2" y="T3"/>
                </a:cxn>
                <a:cxn ang="T14">
                  <a:pos x="T4" y="T5"/>
                </a:cxn>
                <a:cxn ang="T15">
                  <a:pos x="T6" y="T7"/>
                </a:cxn>
                <a:cxn ang="T16">
                  <a:pos x="T8" y="T9"/>
                </a:cxn>
                <a:cxn ang="T17">
                  <a:pos x="T10" y="T11"/>
                </a:cxn>
              </a:cxnLst>
              <a:rect l="T18" t="T19" r="T20" b="T21"/>
              <a:pathLst>
                <a:path w="179" h="696">
                  <a:moveTo>
                    <a:pt x="0" y="630"/>
                  </a:moveTo>
                  <a:cubicBezTo>
                    <a:pt x="19" y="659"/>
                    <a:pt x="42" y="696"/>
                    <a:pt x="42" y="696"/>
                  </a:cubicBezTo>
                  <a:cubicBezTo>
                    <a:pt x="42" y="696"/>
                    <a:pt x="134" y="518"/>
                    <a:pt x="139" y="315"/>
                  </a:cubicBezTo>
                  <a:cubicBezTo>
                    <a:pt x="146" y="172"/>
                    <a:pt x="91" y="63"/>
                    <a:pt x="91" y="63"/>
                  </a:cubicBezTo>
                  <a:cubicBezTo>
                    <a:pt x="64" y="0"/>
                    <a:pt x="64" y="0"/>
                    <a:pt x="64" y="0"/>
                  </a:cubicBezTo>
                  <a:cubicBezTo>
                    <a:pt x="64" y="0"/>
                    <a:pt x="179" y="245"/>
                    <a:pt x="0" y="630"/>
                  </a:cubicBezTo>
                  <a:close/>
                </a:path>
              </a:pathLst>
            </a:custGeom>
            <a:grpFill/>
            <a:ln w="9525">
              <a:noFill/>
              <a:round/>
              <a:headEnd/>
              <a:tailEnd/>
            </a:ln>
          </p:spPr>
          <p:txBody>
            <a:bodyPr/>
            <a:lstStyle/>
            <a:p>
              <a:pPr fontAlgn="auto">
                <a:spcBef>
                  <a:spcPts val="0"/>
                </a:spcBef>
                <a:spcAft>
                  <a:spcPts val="0"/>
                </a:spcAft>
                <a:defRPr/>
              </a:pPr>
              <a:endParaRPr lang="en-US" sz="1600" noProof="1">
                <a:latin typeface="Arial" charset="0"/>
              </a:endParaRPr>
            </a:p>
          </p:txBody>
        </p:sp>
        <p:grpSp>
          <p:nvGrpSpPr>
            <p:cNvPr id="7" name="Group 20"/>
            <p:cNvGrpSpPr>
              <a:grpSpLocks/>
            </p:cNvGrpSpPr>
            <p:nvPr/>
          </p:nvGrpSpPr>
          <p:grpSpPr bwMode="auto">
            <a:xfrm>
              <a:off x="606" y="1010"/>
              <a:ext cx="2451" cy="1570"/>
              <a:chOff x="606" y="1010"/>
              <a:chExt cx="2451" cy="1570"/>
            </a:xfrm>
            <a:grpFill/>
          </p:grpSpPr>
          <p:sp>
            <p:nvSpPr>
              <p:cNvPr id="21525" name="Freeform 48"/>
              <p:cNvSpPr>
                <a:spLocks/>
              </p:cNvSpPr>
              <p:nvPr/>
            </p:nvSpPr>
            <p:spPr bwMode="auto">
              <a:xfrm>
                <a:off x="2303" y="2376"/>
                <a:ext cx="440" cy="204"/>
              </a:xfrm>
              <a:custGeom>
                <a:avLst/>
                <a:gdLst>
                  <a:gd name="T0" fmla="*/ 0 w 469"/>
                  <a:gd name="T1" fmla="*/ 0 h 218"/>
                  <a:gd name="T2" fmla="*/ 694204943 w 469"/>
                  <a:gd name="T3" fmla="*/ 194610466 h 218"/>
                  <a:gd name="T4" fmla="*/ 805895760 w 469"/>
                  <a:gd name="T5" fmla="*/ 368914185 h 218"/>
                  <a:gd name="T6" fmla="*/ 125438207 w 469"/>
                  <a:gd name="T7" fmla="*/ 169226854 h 218"/>
                  <a:gd name="T8" fmla="*/ 0 w 469"/>
                  <a:gd name="T9" fmla="*/ 0 h 218"/>
                  <a:gd name="T10" fmla="*/ 0 60000 65536"/>
                  <a:gd name="T11" fmla="*/ 0 60000 65536"/>
                  <a:gd name="T12" fmla="*/ 0 60000 65536"/>
                  <a:gd name="T13" fmla="*/ 0 60000 65536"/>
                  <a:gd name="T14" fmla="*/ 0 60000 65536"/>
                  <a:gd name="T15" fmla="*/ 0 w 469"/>
                  <a:gd name="T16" fmla="*/ 0 h 218"/>
                  <a:gd name="T17" fmla="*/ 469 w 469"/>
                  <a:gd name="T18" fmla="*/ 218 h 218"/>
                </a:gdLst>
                <a:ahLst/>
                <a:cxnLst>
                  <a:cxn ang="T10">
                    <a:pos x="T0" y="T1"/>
                  </a:cxn>
                  <a:cxn ang="T11">
                    <a:pos x="T2" y="T3"/>
                  </a:cxn>
                  <a:cxn ang="T12">
                    <a:pos x="T4" y="T5"/>
                  </a:cxn>
                  <a:cxn ang="T13">
                    <a:pos x="T6" y="T7"/>
                  </a:cxn>
                  <a:cxn ang="T14">
                    <a:pos x="T8" y="T9"/>
                  </a:cxn>
                </a:cxnLst>
                <a:rect l="T15" t="T16" r="T17" b="T18"/>
                <a:pathLst>
                  <a:path w="469" h="218">
                    <a:moveTo>
                      <a:pt x="0" y="0"/>
                    </a:moveTo>
                    <a:lnTo>
                      <a:pt x="404" y="115"/>
                    </a:lnTo>
                    <a:lnTo>
                      <a:pt x="469" y="218"/>
                    </a:lnTo>
                    <a:lnTo>
                      <a:pt x="73" y="100"/>
                    </a:lnTo>
                    <a:lnTo>
                      <a:pt x="0" y="0"/>
                    </a:lnTo>
                    <a:close/>
                  </a:path>
                </a:pathLst>
              </a:custGeom>
              <a:grpFill/>
              <a:ln w="9525">
                <a:noFill/>
                <a:round/>
                <a:headEnd/>
                <a:tailEnd/>
              </a:ln>
            </p:spPr>
            <p:txBody>
              <a:bodyPr/>
              <a:lstStyle/>
              <a:p>
                <a:pPr fontAlgn="auto">
                  <a:spcBef>
                    <a:spcPts val="0"/>
                  </a:spcBef>
                  <a:spcAft>
                    <a:spcPts val="0"/>
                  </a:spcAft>
                  <a:defRPr/>
                </a:pPr>
                <a:endParaRPr lang="en-US" sz="1600" noProof="1">
                  <a:latin typeface="Arial" charset="0"/>
                </a:endParaRPr>
              </a:p>
            </p:txBody>
          </p:sp>
          <p:grpSp>
            <p:nvGrpSpPr>
              <p:cNvPr id="8" name="Group 22"/>
              <p:cNvGrpSpPr>
                <a:grpSpLocks/>
              </p:cNvGrpSpPr>
              <p:nvPr/>
            </p:nvGrpSpPr>
            <p:grpSpPr bwMode="auto">
              <a:xfrm>
                <a:off x="606" y="1010"/>
                <a:ext cx="2451" cy="1473"/>
                <a:chOff x="606" y="1010"/>
                <a:chExt cx="2451" cy="1473"/>
              </a:xfrm>
              <a:grpFill/>
            </p:grpSpPr>
            <p:sp>
              <p:nvSpPr>
                <p:cNvPr id="21527" name="Freeform 45"/>
                <p:cNvSpPr>
                  <a:spLocks/>
                </p:cNvSpPr>
                <p:nvPr/>
              </p:nvSpPr>
              <p:spPr bwMode="auto">
                <a:xfrm>
                  <a:off x="606" y="1010"/>
                  <a:ext cx="2451" cy="1473"/>
                </a:xfrm>
                <a:custGeom>
                  <a:avLst/>
                  <a:gdLst>
                    <a:gd name="T0" fmla="*/ 2147483647 w 1678"/>
                    <a:gd name="T1" fmla="*/ 2147483647 h 1010"/>
                    <a:gd name="T2" fmla="*/ 2147483647 w 1678"/>
                    <a:gd name="T3" fmla="*/ 2147483647 h 1010"/>
                    <a:gd name="T4" fmla="*/ 2147483647 w 1678"/>
                    <a:gd name="T5" fmla="*/ 2147483647 h 1010"/>
                    <a:gd name="T6" fmla="*/ 0 w 1678"/>
                    <a:gd name="T7" fmla="*/ 2147483647 h 1010"/>
                    <a:gd name="T8" fmla="*/ 2147483647 w 1678"/>
                    <a:gd name="T9" fmla="*/ 1527764942 h 1010"/>
                    <a:gd name="T10" fmla="*/ 2147483647 w 1678"/>
                    <a:gd name="T11" fmla="*/ 2147483647 h 1010"/>
                    <a:gd name="T12" fmla="*/ 2147483647 w 1678"/>
                    <a:gd name="T13" fmla="*/ 2147483647 h 1010"/>
                    <a:gd name="T14" fmla="*/ 0 60000 65536"/>
                    <a:gd name="T15" fmla="*/ 0 60000 65536"/>
                    <a:gd name="T16" fmla="*/ 0 60000 65536"/>
                    <a:gd name="T17" fmla="*/ 0 60000 65536"/>
                    <a:gd name="T18" fmla="*/ 0 60000 65536"/>
                    <a:gd name="T19" fmla="*/ 0 60000 65536"/>
                    <a:gd name="T20" fmla="*/ 0 60000 65536"/>
                    <a:gd name="T21" fmla="*/ 0 w 1678"/>
                    <a:gd name="T22" fmla="*/ 0 h 1010"/>
                    <a:gd name="T23" fmla="*/ 1678 w 1678"/>
                    <a:gd name="T24" fmla="*/ 1010 h 10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78" h="1010">
                      <a:moveTo>
                        <a:pt x="1162" y="936"/>
                      </a:moveTo>
                      <a:cubicBezTo>
                        <a:pt x="1222" y="836"/>
                        <a:pt x="1371" y="388"/>
                        <a:pt x="985" y="252"/>
                      </a:cubicBezTo>
                      <a:cubicBezTo>
                        <a:pt x="471" y="122"/>
                        <a:pt x="116" y="637"/>
                        <a:pt x="116" y="637"/>
                      </a:cubicBezTo>
                      <a:cubicBezTo>
                        <a:pt x="116" y="637"/>
                        <a:pt x="116" y="637"/>
                        <a:pt x="0" y="603"/>
                      </a:cubicBezTo>
                      <a:cubicBezTo>
                        <a:pt x="272" y="215"/>
                        <a:pt x="727" y="0"/>
                        <a:pt x="1077" y="63"/>
                      </a:cubicBezTo>
                      <a:cubicBezTo>
                        <a:pt x="1416" y="123"/>
                        <a:pt x="1678" y="452"/>
                        <a:pt x="1422" y="1010"/>
                      </a:cubicBezTo>
                      <a:cubicBezTo>
                        <a:pt x="1357" y="994"/>
                        <a:pt x="1209" y="950"/>
                        <a:pt x="1162" y="936"/>
                      </a:cubicBezTo>
                      <a:close/>
                    </a:path>
                  </a:pathLst>
                </a:custGeom>
                <a:grpFill/>
                <a:ln w="9525">
                  <a:noFill/>
                  <a:round/>
                  <a:headEnd/>
                  <a:tailEnd/>
                </a:ln>
              </p:spPr>
              <p:txBody>
                <a:bodyPr/>
                <a:lstStyle/>
                <a:p>
                  <a:pPr fontAlgn="auto">
                    <a:spcBef>
                      <a:spcPts val="0"/>
                    </a:spcBef>
                    <a:spcAft>
                      <a:spcPts val="0"/>
                    </a:spcAft>
                    <a:defRPr/>
                  </a:pPr>
                  <a:endParaRPr lang="en-US" sz="1600" noProof="1">
                    <a:latin typeface="Arial" charset="0"/>
                  </a:endParaRPr>
                </a:p>
              </p:txBody>
            </p:sp>
            <p:sp>
              <p:nvSpPr>
                <p:cNvPr id="21528" name="Freeform 47"/>
                <p:cNvSpPr>
                  <a:spLocks/>
                </p:cNvSpPr>
                <p:nvPr/>
              </p:nvSpPr>
              <p:spPr bwMode="auto">
                <a:xfrm>
                  <a:off x="775" y="1187"/>
                  <a:ext cx="1606" cy="826"/>
                </a:xfrm>
                <a:custGeom>
                  <a:avLst/>
                  <a:gdLst>
                    <a:gd name="T0" fmla="*/ 2147483647 w 1100"/>
                    <a:gd name="T1" fmla="*/ 2147483647 h 565"/>
                    <a:gd name="T2" fmla="*/ 0 w 1100"/>
                    <a:gd name="T3" fmla="*/ 2147483647 h 565"/>
                    <a:gd name="T4" fmla="*/ 1318062186 w 1100"/>
                    <a:gd name="T5" fmla="*/ 2147483647 h 565"/>
                    <a:gd name="T6" fmla="*/ 2147483647 w 1100"/>
                    <a:gd name="T7" fmla="*/ 2147483647 h 565"/>
                    <a:gd name="T8" fmla="*/ 2147483647 w 1100"/>
                    <a:gd name="T9" fmla="*/ 2147483647 h 565"/>
                    <a:gd name="T10" fmla="*/ 2147483647 w 1100"/>
                    <a:gd name="T11" fmla="*/ 2147483647 h 565"/>
                    <a:gd name="T12" fmla="*/ 0 60000 65536"/>
                    <a:gd name="T13" fmla="*/ 0 60000 65536"/>
                    <a:gd name="T14" fmla="*/ 0 60000 65536"/>
                    <a:gd name="T15" fmla="*/ 0 60000 65536"/>
                    <a:gd name="T16" fmla="*/ 0 60000 65536"/>
                    <a:gd name="T17" fmla="*/ 0 60000 65536"/>
                    <a:gd name="T18" fmla="*/ 0 w 1100"/>
                    <a:gd name="T19" fmla="*/ 0 h 565"/>
                    <a:gd name="T20" fmla="*/ 1100 w 1100"/>
                    <a:gd name="T21" fmla="*/ 565 h 565"/>
                  </a:gdLst>
                  <a:ahLst/>
                  <a:cxnLst>
                    <a:cxn ang="T12">
                      <a:pos x="T0" y="T1"/>
                    </a:cxn>
                    <a:cxn ang="T13">
                      <a:pos x="T2" y="T3"/>
                    </a:cxn>
                    <a:cxn ang="T14">
                      <a:pos x="T4" y="T5"/>
                    </a:cxn>
                    <a:cxn ang="T15">
                      <a:pos x="T6" y="T7"/>
                    </a:cxn>
                    <a:cxn ang="T16">
                      <a:pos x="T8" y="T9"/>
                    </a:cxn>
                    <a:cxn ang="T17">
                      <a:pos x="T10" y="T11"/>
                    </a:cxn>
                  </a:cxnLst>
                  <a:rect l="T18" t="T19" r="T20" b="T21"/>
                  <a:pathLst>
                    <a:path w="1100" h="565">
                      <a:moveTo>
                        <a:pt x="869" y="130"/>
                      </a:moveTo>
                      <a:cubicBezTo>
                        <a:pt x="355" y="0"/>
                        <a:pt x="0" y="515"/>
                        <a:pt x="0" y="515"/>
                      </a:cubicBezTo>
                      <a:cubicBezTo>
                        <a:pt x="0" y="515"/>
                        <a:pt x="0" y="515"/>
                        <a:pt x="54" y="565"/>
                      </a:cubicBezTo>
                      <a:cubicBezTo>
                        <a:pt x="279" y="285"/>
                        <a:pt x="580" y="120"/>
                        <a:pt x="866" y="186"/>
                      </a:cubicBezTo>
                      <a:cubicBezTo>
                        <a:pt x="1050" y="226"/>
                        <a:pt x="1100" y="347"/>
                        <a:pt x="1100" y="347"/>
                      </a:cubicBezTo>
                      <a:cubicBezTo>
                        <a:pt x="1084" y="303"/>
                        <a:pt x="1043" y="192"/>
                        <a:pt x="869" y="130"/>
                      </a:cubicBezTo>
                      <a:close/>
                    </a:path>
                  </a:pathLst>
                </a:custGeom>
                <a:grpFill/>
                <a:ln w="9525">
                  <a:noFill/>
                  <a:round/>
                  <a:headEnd/>
                  <a:tailEnd/>
                </a:ln>
              </p:spPr>
              <p:txBody>
                <a:bodyPr/>
                <a:lstStyle/>
                <a:p>
                  <a:pPr fontAlgn="auto">
                    <a:spcBef>
                      <a:spcPts val="0"/>
                    </a:spcBef>
                    <a:spcAft>
                      <a:spcPts val="0"/>
                    </a:spcAft>
                    <a:defRPr/>
                  </a:pPr>
                  <a:endParaRPr lang="en-US" sz="1600" noProof="1">
                    <a:latin typeface="Arial" charset="0"/>
                  </a:endParaRPr>
                </a:p>
              </p:txBody>
            </p:sp>
            <p:sp>
              <p:nvSpPr>
                <p:cNvPr id="21529" name="Freeform 49"/>
                <p:cNvSpPr>
                  <a:spLocks/>
                </p:cNvSpPr>
                <p:nvPr/>
              </p:nvSpPr>
              <p:spPr bwMode="auto">
                <a:xfrm>
                  <a:off x="606" y="1890"/>
                  <a:ext cx="249" cy="123"/>
                </a:xfrm>
                <a:custGeom>
                  <a:avLst/>
                  <a:gdLst>
                    <a:gd name="T0" fmla="*/ 319354999 w 264"/>
                    <a:gd name="T1" fmla="*/ 91518778 h 131"/>
                    <a:gd name="T2" fmla="*/ 468385746 w 264"/>
                    <a:gd name="T3" fmla="*/ 226205300 h 131"/>
                    <a:gd name="T4" fmla="*/ 147257566 w 264"/>
                    <a:gd name="T5" fmla="*/ 134686672 h 131"/>
                    <a:gd name="T6" fmla="*/ 0 w 264"/>
                    <a:gd name="T7" fmla="*/ 0 h 131"/>
                    <a:gd name="T8" fmla="*/ 319354999 w 264"/>
                    <a:gd name="T9" fmla="*/ 91518778 h 131"/>
                    <a:gd name="T10" fmla="*/ 0 60000 65536"/>
                    <a:gd name="T11" fmla="*/ 0 60000 65536"/>
                    <a:gd name="T12" fmla="*/ 0 60000 65536"/>
                    <a:gd name="T13" fmla="*/ 0 60000 65536"/>
                    <a:gd name="T14" fmla="*/ 0 60000 65536"/>
                    <a:gd name="T15" fmla="*/ 0 w 264"/>
                    <a:gd name="T16" fmla="*/ 0 h 131"/>
                    <a:gd name="T17" fmla="*/ 264 w 264"/>
                    <a:gd name="T18" fmla="*/ 131 h 131"/>
                  </a:gdLst>
                  <a:ahLst/>
                  <a:cxnLst>
                    <a:cxn ang="T10">
                      <a:pos x="T0" y="T1"/>
                    </a:cxn>
                    <a:cxn ang="T11">
                      <a:pos x="T2" y="T3"/>
                    </a:cxn>
                    <a:cxn ang="T12">
                      <a:pos x="T4" y="T5"/>
                    </a:cxn>
                    <a:cxn ang="T13">
                      <a:pos x="T6" y="T7"/>
                    </a:cxn>
                    <a:cxn ang="T14">
                      <a:pos x="T8" y="T9"/>
                    </a:cxn>
                  </a:cxnLst>
                  <a:rect l="T15" t="T16" r="T17" b="T18"/>
                  <a:pathLst>
                    <a:path w="264" h="131">
                      <a:moveTo>
                        <a:pt x="180" y="53"/>
                      </a:moveTo>
                      <a:lnTo>
                        <a:pt x="264" y="131"/>
                      </a:lnTo>
                      <a:lnTo>
                        <a:pt x="83" y="78"/>
                      </a:lnTo>
                      <a:lnTo>
                        <a:pt x="0" y="0"/>
                      </a:lnTo>
                      <a:lnTo>
                        <a:pt x="180" y="53"/>
                      </a:lnTo>
                      <a:close/>
                    </a:path>
                  </a:pathLst>
                </a:custGeom>
                <a:grpFill/>
                <a:ln w="9525">
                  <a:noFill/>
                  <a:round/>
                  <a:headEnd/>
                  <a:tailEnd/>
                </a:ln>
              </p:spPr>
              <p:txBody>
                <a:bodyPr/>
                <a:lstStyle/>
                <a:p>
                  <a:pPr fontAlgn="auto">
                    <a:spcBef>
                      <a:spcPts val="0"/>
                    </a:spcBef>
                    <a:spcAft>
                      <a:spcPts val="0"/>
                    </a:spcAft>
                    <a:defRPr/>
                  </a:pPr>
                  <a:endParaRPr lang="en-US" sz="1600" noProof="1">
                    <a:latin typeface="Arial" charset="0"/>
                  </a:endParaRPr>
                </a:p>
              </p:txBody>
            </p:sp>
          </p:grpSp>
        </p:grpSp>
      </p:grpSp>
      <p:sp>
        <p:nvSpPr>
          <p:cNvPr id="20491" name="WordArt 51"/>
          <p:cNvSpPr>
            <a:spLocks noChangeArrowheads="1" noChangeShapeType="1" noTextEdit="1"/>
          </p:cNvSpPr>
          <p:nvPr/>
        </p:nvSpPr>
        <p:spPr bwMode="auto">
          <a:xfrm rot="1871965">
            <a:off x="2789238" y="4302125"/>
            <a:ext cx="1789112" cy="1420813"/>
          </a:xfrm>
          <a:prstGeom prst="rect">
            <a:avLst/>
          </a:prstGeom>
        </p:spPr>
        <p:txBody>
          <a:bodyPr spcFirstLastPara="1" wrap="none" fromWordArt="1">
            <a:prstTxWarp prst="textArchDown">
              <a:avLst>
                <a:gd name="adj" fmla="val 1739045"/>
              </a:avLst>
            </a:prstTxWarp>
          </a:bodyPr>
          <a:lstStyle/>
          <a:p>
            <a:r>
              <a:rPr lang="en-US" sz="1600" kern="10" dirty="0" smtClean="0">
                <a:ln w="9525">
                  <a:noFill/>
                  <a:round/>
                  <a:headEnd/>
                  <a:tailEnd/>
                </a:ln>
                <a:solidFill>
                  <a:srgbClr val="FFFFFF"/>
                </a:solidFill>
                <a:latin typeface="Arial Black"/>
                <a:ea typeface="Arial Black"/>
                <a:cs typeface="Arial Black"/>
              </a:rPr>
              <a:t>American NMT</a:t>
            </a:r>
            <a:endParaRPr lang="en-GB" sz="1600" kern="10" dirty="0">
              <a:ln w="9525">
                <a:noFill/>
                <a:round/>
                <a:headEnd/>
                <a:tailEnd/>
              </a:ln>
              <a:solidFill>
                <a:srgbClr val="FFFFFF"/>
              </a:solidFill>
              <a:latin typeface="Arial Black"/>
              <a:ea typeface="Arial Black"/>
              <a:cs typeface="Arial Black"/>
            </a:endParaRPr>
          </a:p>
        </p:txBody>
      </p:sp>
      <p:sp>
        <p:nvSpPr>
          <p:cNvPr id="20492" name="WordArt 58"/>
          <p:cNvSpPr>
            <a:spLocks noChangeArrowheads="1" noChangeShapeType="1" noTextEdit="1"/>
          </p:cNvSpPr>
          <p:nvPr/>
        </p:nvSpPr>
        <p:spPr bwMode="auto">
          <a:xfrm rot="2571658">
            <a:off x="3586163" y="2792413"/>
            <a:ext cx="1920875" cy="2727325"/>
          </a:xfrm>
          <a:prstGeom prst="rect">
            <a:avLst/>
          </a:prstGeom>
        </p:spPr>
        <p:txBody>
          <a:bodyPr spcFirstLastPara="1" wrap="none" fromWordArt="1">
            <a:prstTxWarp prst="textArchUp">
              <a:avLst>
                <a:gd name="adj" fmla="val 14294980"/>
              </a:avLst>
            </a:prstTxWarp>
          </a:bodyPr>
          <a:lstStyle/>
          <a:p>
            <a:r>
              <a:rPr lang="en-US" sz="1600" kern="10" dirty="0" smtClean="0">
                <a:ln w="9525">
                  <a:noFill/>
                  <a:round/>
                  <a:headEnd/>
                  <a:tailEnd/>
                </a:ln>
                <a:solidFill>
                  <a:schemeClr val="bg1"/>
                </a:solidFill>
                <a:latin typeface="Arial Black"/>
                <a:ea typeface="Arial Black"/>
                <a:cs typeface="Arial Black"/>
              </a:rPr>
              <a:t>European NMT</a:t>
            </a:r>
            <a:endParaRPr lang="en-GB" sz="1600" kern="10" dirty="0">
              <a:ln w="9525">
                <a:noFill/>
                <a:round/>
                <a:headEnd/>
                <a:tailEnd/>
              </a:ln>
              <a:solidFill>
                <a:schemeClr val="bg1"/>
              </a:solidFill>
              <a:latin typeface="Arial Black"/>
              <a:ea typeface="Arial Black"/>
              <a:cs typeface="Arial Black"/>
            </a:endParaRPr>
          </a:p>
        </p:txBody>
      </p:sp>
      <p:sp>
        <p:nvSpPr>
          <p:cNvPr id="20493" name="Text Box 45"/>
          <p:cNvSpPr txBox="1">
            <a:spLocks noChangeArrowheads="1"/>
          </p:cNvSpPr>
          <p:nvPr/>
        </p:nvSpPr>
        <p:spPr bwMode="auto">
          <a:xfrm>
            <a:off x="1042988" y="4035425"/>
            <a:ext cx="1554162" cy="1360373"/>
          </a:xfrm>
          <a:prstGeom prst="rect">
            <a:avLst/>
          </a:prstGeom>
          <a:noFill/>
          <a:ln w="9525">
            <a:noFill/>
            <a:miter lim="800000"/>
            <a:headEnd/>
            <a:tailEnd/>
          </a:ln>
        </p:spPr>
        <p:txBody>
          <a:bodyPr lIns="0" tIns="0" rIns="0" bIns="0">
            <a:prstTxWarp prst="textNoShape">
              <a:avLst/>
            </a:prstTxWarp>
            <a:spAutoFit/>
          </a:bodyPr>
          <a:lstStyle/>
          <a:p>
            <a:pPr defTabSz="801688">
              <a:spcBef>
                <a:spcPct val="20000"/>
              </a:spcBef>
            </a:pPr>
            <a:r>
              <a:rPr lang="ga-IE" sz="1400" b="1" noProof="1" smtClean="0">
                <a:solidFill>
                  <a:schemeClr val="bg1"/>
                </a:solidFill>
                <a:latin typeface="Calibri" pitchFamily="-110" charset="0"/>
              </a:rPr>
              <a:t>Palpation Precision</a:t>
            </a:r>
            <a:endParaRPr sz="1400" b="1" noProof="1" smtClean="0">
              <a:solidFill>
                <a:schemeClr val="bg1"/>
              </a:solidFill>
              <a:latin typeface="Calibri" pitchFamily="-110" charset="0"/>
            </a:endParaRPr>
          </a:p>
          <a:p>
            <a:pPr defTabSz="801688">
              <a:spcBef>
                <a:spcPct val="20000"/>
              </a:spcBef>
            </a:pPr>
            <a:r>
              <a:rPr lang="ga-IE" sz="1200" noProof="1" smtClean="0">
                <a:solidFill>
                  <a:schemeClr val="bg1"/>
                </a:solidFill>
                <a:latin typeface="Calibri" pitchFamily="-110" charset="0"/>
              </a:rPr>
              <a:t>Your tutors will have a very specific focus on precision of digital and hand placements coupled with anatomical excellence.</a:t>
            </a:r>
            <a:endParaRPr sz="1200" noProof="1">
              <a:solidFill>
                <a:schemeClr val="bg1"/>
              </a:solidFill>
              <a:latin typeface="Calibri" pitchFamily="-110" charset="0"/>
            </a:endParaRPr>
          </a:p>
        </p:txBody>
      </p:sp>
      <p:sp>
        <p:nvSpPr>
          <p:cNvPr id="20494" name="Text Box 45"/>
          <p:cNvSpPr txBox="1">
            <a:spLocks noChangeArrowheads="1"/>
          </p:cNvSpPr>
          <p:nvPr/>
        </p:nvSpPr>
        <p:spPr bwMode="auto">
          <a:xfrm>
            <a:off x="6248400" y="2895600"/>
            <a:ext cx="1752600" cy="1360373"/>
          </a:xfrm>
          <a:prstGeom prst="rect">
            <a:avLst/>
          </a:prstGeom>
          <a:noFill/>
          <a:ln w="9525">
            <a:noFill/>
            <a:miter lim="800000"/>
            <a:headEnd/>
            <a:tailEnd/>
          </a:ln>
        </p:spPr>
        <p:txBody>
          <a:bodyPr wrap="square" lIns="0" tIns="0" rIns="0" bIns="0">
            <a:prstTxWarp prst="textNoShape">
              <a:avLst/>
            </a:prstTxWarp>
            <a:spAutoFit/>
          </a:bodyPr>
          <a:lstStyle/>
          <a:p>
            <a:pPr algn="r" defTabSz="801688">
              <a:spcBef>
                <a:spcPct val="20000"/>
              </a:spcBef>
            </a:pPr>
            <a:r>
              <a:rPr lang="ga-IE" sz="1400" b="1" noProof="1" smtClean="0">
                <a:solidFill>
                  <a:schemeClr val="bg1"/>
                </a:solidFill>
                <a:latin typeface="Calibri" pitchFamily="-110" charset="0"/>
              </a:rPr>
              <a:t>Medical Exercise</a:t>
            </a:r>
            <a:endParaRPr sz="1400" b="1" noProof="1" smtClean="0">
              <a:solidFill>
                <a:schemeClr val="bg1"/>
              </a:solidFill>
              <a:latin typeface="Calibri" pitchFamily="-110" charset="0"/>
            </a:endParaRPr>
          </a:p>
          <a:p>
            <a:pPr algn="r" defTabSz="801688">
              <a:spcBef>
                <a:spcPct val="20000"/>
              </a:spcBef>
            </a:pPr>
            <a:r>
              <a:rPr lang="ga-IE" sz="1200" noProof="1" smtClean="0">
                <a:solidFill>
                  <a:schemeClr val="bg1"/>
                </a:solidFill>
                <a:latin typeface="Calibri" pitchFamily="-110" charset="0"/>
              </a:rPr>
              <a:t>Once we establish a balance within the neuromuscular fascial system we then focus on returning normal pain free range of motion for our patients.</a:t>
            </a:r>
            <a:endParaRPr sz="1200" noProof="1">
              <a:solidFill>
                <a:schemeClr val="bg1"/>
              </a:solidFill>
              <a:latin typeface="Calibri" pitchFamily="-110" charset="0"/>
            </a:endParaRPr>
          </a:p>
        </p:txBody>
      </p:sp>
      <p:sp>
        <p:nvSpPr>
          <p:cNvPr id="20495" name="Rectangle 47"/>
          <p:cNvSpPr>
            <a:spLocks noGrp="1" noChangeArrowheads="1"/>
          </p:cNvSpPr>
          <p:nvPr>
            <p:ph type="title" idx="4294967295"/>
          </p:nvPr>
        </p:nvSpPr>
        <p:spPr>
          <a:xfrm>
            <a:off x="533400" y="1614488"/>
            <a:ext cx="8229600" cy="792162"/>
          </a:xfrm>
        </p:spPr>
        <p:txBody>
          <a:bodyPr/>
          <a:lstStyle/>
          <a:p>
            <a:r>
              <a:rPr lang="en-GB" sz="3600">
                <a:latin typeface="Tahoma" pitchFamily="-110" charset="0"/>
                <a:ea typeface="Tahoma" pitchFamily="-110" charset="0"/>
                <a:cs typeface="Tahoma" pitchFamily="-110" charset="0"/>
              </a:rPr>
              <a:t>Comparison</a:t>
            </a:r>
          </a:p>
        </p:txBody>
      </p:sp>
    </p:spTree>
  </p:cSld>
  <p:clrMapOvr>
    <a:masterClrMapping/>
  </p:clrMapOvr>
  <p:transition xmlns:p14="http://schemas.microsoft.com/office/powerpoint/2010/main" advClick="0" advTm="4000">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a:xfrm>
            <a:off x="685800" y="304800"/>
            <a:ext cx="7772400" cy="1219200"/>
          </a:xfrm>
        </p:spPr>
        <p:txBody>
          <a:bodyPr/>
          <a:lstStyle/>
          <a:p>
            <a:pPr eaLnBrk="1" hangingPunct="1">
              <a:defRPr/>
            </a:pPr>
            <a:r>
              <a:rPr lang="en-US" sz="3600" b="1" dirty="0" smtClean="0">
                <a:solidFill>
                  <a:srgbClr val="FF9933"/>
                </a:solidFill>
                <a:effectLst>
                  <a:outerShdw blurRad="38100" dist="38100" dir="2700000" algn="tl">
                    <a:srgbClr val="DDDDDD"/>
                  </a:outerShdw>
                </a:effectLst>
                <a:ea typeface="ＭＳ Ｐゴシック" pitchFamily="-109" charset="-128"/>
                <a:cs typeface="ＭＳ Ｐゴシック" pitchFamily="-109" charset="-128"/>
              </a:rPr>
              <a:t>TEN Physiological Considerations</a:t>
            </a:r>
            <a:endParaRPr lang="en-US" sz="3600" dirty="0" smtClean="0">
              <a:ea typeface="ＭＳ Ｐゴシック" pitchFamily="-109" charset="-128"/>
              <a:cs typeface="ＭＳ Ｐゴシック" pitchFamily="-109" charset="-128"/>
            </a:endParaRPr>
          </a:p>
        </p:txBody>
      </p:sp>
      <p:sp>
        <p:nvSpPr>
          <p:cNvPr id="598019" name="Rectangle 3"/>
          <p:cNvSpPr>
            <a:spLocks noGrp="1" noChangeArrowheads="1"/>
          </p:cNvSpPr>
          <p:nvPr>
            <p:ph type="body" sz="half" idx="1"/>
          </p:nvPr>
        </p:nvSpPr>
        <p:spPr>
          <a:xfrm>
            <a:off x="0" y="2133600"/>
            <a:ext cx="9144000" cy="4267200"/>
          </a:xfrm>
        </p:spPr>
        <p:txBody>
          <a:bodyPr/>
          <a:lstStyle/>
          <a:p>
            <a:pPr algn="ctr" eaLnBrk="1" hangingPunct="1">
              <a:lnSpc>
                <a:spcPct val="80000"/>
              </a:lnSpc>
              <a:buFontTx/>
              <a:buNone/>
              <a:defRPr/>
            </a:pPr>
            <a:r>
              <a:rPr lang="en-US" b="1" dirty="0" smtClean="0">
                <a:effectLst>
                  <a:outerShdw blurRad="38100" dist="38100" dir="2700000" algn="tl">
                    <a:srgbClr val="000000"/>
                  </a:outerShdw>
                </a:effectLst>
                <a:ea typeface="+mn-ea"/>
                <a:cs typeface="+mn-cs"/>
              </a:rPr>
              <a:t>Monosynaptic Reflex Arc</a:t>
            </a:r>
          </a:p>
          <a:p>
            <a:pPr algn="ctr" eaLnBrk="1" hangingPunct="1">
              <a:lnSpc>
                <a:spcPct val="80000"/>
              </a:lnSpc>
              <a:buFontTx/>
              <a:buNone/>
              <a:defRPr/>
            </a:pPr>
            <a:r>
              <a:rPr lang="en-US" b="1" dirty="0" smtClean="0">
                <a:effectLst>
                  <a:outerShdw blurRad="38100" dist="38100" dir="2700000" algn="tl">
                    <a:srgbClr val="000000"/>
                  </a:outerShdw>
                </a:effectLst>
                <a:ea typeface="+mn-ea"/>
                <a:cs typeface="+mn-cs"/>
              </a:rPr>
              <a:t>Ischemia</a:t>
            </a:r>
            <a:endParaRPr lang="en-US" b="1" dirty="0">
              <a:effectLst>
                <a:outerShdw blurRad="38100" dist="38100" dir="2700000" algn="tl">
                  <a:srgbClr val="000000"/>
                </a:outerShdw>
              </a:effectLst>
              <a:ea typeface="+mn-ea"/>
              <a:cs typeface="+mn-cs"/>
            </a:endParaRPr>
          </a:p>
          <a:p>
            <a:pPr algn="ctr" eaLnBrk="1" hangingPunct="1">
              <a:lnSpc>
                <a:spcPct val="80000"/>
              </a:lnSpc>
              <a:buFontTx/>
              <a:buNone/>
              <a:defRPr/>
            </a:pPr>
            <a:r>
              <a:rPr lang="en-US" b="1" dirty="0">
                <a:effectLst>
                  <a:outerShdw blurRad="38100" dist="38100" dir="2700000" algn="tl">
                    <a:srgbClr val="000000"/>
                  </a:outerShdw>
                </a:effectLst>
                <a:ea typeface="+mn-ea"/>
                <a:cs typeface="+mn-cs"/>
              </a:rPr>
              <a:t>Trigger </a:t>
            </a:r>
            <a:r>
              <a:rPr lang="en-US" b="1" dirty="0" smtClean="0">
                <a:effectLst>
                  <a:outerShdw blurRad="38100" dist="38100" dir="2700000" algn="tl">
                    <a:srgbClr val="000000"/>
                  </a:outerShdw>
                </a:effectLst>
                <a:ea typeface="+mn-ea"/>
                <a:cs typeface="+mn-cs"/>
              </a:rPr>
              <a:t>Points</a:t>
            </a:r>
          </a:p>
          <a:p>
            <a:pPr algn="ctr" eaLnBrk="1" hangingPunct="1">
              <a:lnSpc>
                <a:spcPct val="80000"/>
              </a:lnSpc>
              <a:buFontTx/>
              <a:buNone/>
              <a:defRPr/>
            </a:pPr>
            <a:r>
              <a:rPr lang="en-US" b="1" dirty="0" smtClean="0">
                <a:effectLst>
                  <a:outerShdw blurRad="38100" dist="38100" dir="2700000" algn="tl">
                    <a:srgbClr val="000000"/>
                  </a:outerShdw>
                </a:effectLst>
                <a:ea typeface="+mn-ea"/>
                <a:cs typeface="+mn-cs"/>
              </a:rPr>
              <a:t>Fascial Considerations</a:t>
            </a:r>
          </a:p>
          <a:p>
            <a:pPr algn="ctr" eaLnBrk="1" hangingPunct="1">
              <a:lnSpc>
                <a:spcPct val="80000"/>
              </a:lnSpc>
              <a:buFontTx/>
              <a:buNone/>
              <a:defRPr/>
            </a:pPr>
            <a:r>
              <a:rPr lang="en-US" b="1" dirty="0">
                <a:effectLst>
                  <a:outerShdw blurRad="38100" dist="38100" dir="2700000" algn="tl">
                    <a:srgbClr val="000000"/>
                  </a:outerShdw>
                </a:effectLst>
                <a:ea typeface="+mn-ea"/>
                <a:cs typeface="+mn-cs"/>
              </a:rPr>
              <a:t>Nerve </a:t>
            </a:r>
            <a:r>
              <a:rPr lang="en-US" b="1" dirty="0" smtClean="0">
                <a:effectLst>
                  <a:outerShdw blurRad="38100" dist="38100" dir="2700000" algn="tl">
                    <a:srgbClr val="000000"/>
                  </a:outerShdw>
                </a:effectLst>
                <a:ea typeface="+mn-ea"/>
                <a:cs typeface="+mn-cs"/>
              </a:rPr>
              <a:t>Entrapment</a:t>
            </a:r>
          </a:p>
          <a:p>
            <a:pPr algn="ctr" eaLnBrk="1" hangingPunct="1">
              <a:lnSpc>
                <a:spcPct val="80000"/>
              </a:lnSpc>
              <a:buFontTx/>
              <a:buNone/>
              <a:defRPr/>
            </a:pPr>
            <a:r>
              <a:rPr lang="en-US" b="1" dirty="0" smtClean="0">
                <a:effectLst>
                  <a:outerShdw blurRad="38100" dist="38100" dir="2700000" algn="tl">
                    <a:srgbClr val="000000"/>
                  </a:outerShdw>
                </a:effectLst>
                <a:ea typeface="+mn-ea"/>
                <a:cs typeface="+mn-cs"/>
              </a:rPr>
              <a:t>Posture</a:t>
            </a:r>
          </a:p>
          <a:p>
            <a:pPr algn="ctr" eaLnBrk="1" hangingPunct="1">
              <a:lnSpc>
                <a:spcPct val="80000"/>
              </a:lnSpc>
              <a:buFontTx/>
              <a:buNone/>
              <a:defRPr/>
            </a:pPr>
            <a:r>
              <a:rPr lang="en-US" b="1" dirty="0" smtClean="0">
                <a:effectLst>
                  <a:outerShdw blurRad="38100" dist="38100" dir="2700000" algn="tl">
                    <a:srgbClr val="000000"/>
                  </a:outerShdw>
                </a:effectLst>
                <a:ea typeface="+mn-ea"/>
                <a:cs typeface="+mn-cs"/>
              </a:rPr>
              <a:t> Alignment</a:t>
            </a:r>
          </a:p>
          <a:p>
            <a:pPr algn="ctr" eaLnBrk="1" hangingPunct="1">
              <a:lnSpc>
                <a:spcPct val="80000"/>
              </a:lnSpc>
              <a:buFontTx/>
              <a:buNone/>
              <a:defRPr/>
            </a:pPr>
            <a:r>
              <a:rPr lang="en-US" b="1" dirty="0" smtClean="0">
                <a:effectLst>
                  <a:outerShdw blurRad="38100" dist="38100" dir="2700000" algn="tl">
                    <a:srgbClr val="000000"/>
                  </a:outerShdw>
                </a:effectLst>
                <a:ea typeface="+mn-ea"/>
                <a:cs typeface="+mn-cs"/>
              </a:rPr>
              <a:t>Nutrition/Hydration</a:t>
            </a:r>
          </a:p>
          <a:p>
            <a:pPr algn="ctr" eaLnBrk="1" hangingPunct="1">
              <a:lnSpc>
                <a:spcPct val="80000"/>
              </a:lnSpc>
              <a:buFontTx/>
              <a:buNone/>
              <a:defRPr/>
            </a:pPr>
            <a:r>
              <a:rPr lang="en-US" b="1" dirty="0" smtClean="0">
                <a:effectLst>
                  <a:outerShdw blurRad="38100" dist="38100" dir="2700000" algn="tl">
                    <a:srgbClr val="000000"/>
                  </a:outerShdw>
                </a:effectLst>
                <a:ea typeface="+mn-ea"/>
                <a:cs typeface="+mn-cs"/>
              </a:rPr>
              <a:t>Stress</a:t>
            </a:r>
          </a:p>
          <a:p>
            <a:pPr algn="ctr" eaLnBrk="1" hangingPunct="1">
              <a:lnSpc>
                <a:spcPct val="80000"/>
              </a:lnSpc>
              <a:buFontTx/>
              <a:buNone/>
              <a:defRPr/>
            </a:pPr>
            <a:r>
              <a:rPr lang="en-US" b="1" dirty="0" smtClean="0">
                <a:effectLst>
                  <a:outerShdw blurRad="38100" dist="38100" dir="2700000" algn="tl">
                    <a:srgbClr val="000000"/>
                  </a:outerShdw>
                </a:effectLst>
                <a:ea typeface="+mn-ea"/>
                <a:cs typeface="+mn-cs"/>
              </a:rPr>
              <a:t>The Individual</a:t>
            </a:r>
            <a:endParaRPr lang="en-US" dirty="0" smtClean="0">
              <a:effectLst>
                <a:outerShdw blurRad="38100" dist="38100" dir="2700000" algn="tl">
                  <a:srgbClr val="000000"/>
                </a:outerShdw>
              </a:effectLst>
              <a:ea typeface="+mn-ea"/>
              <a:cs typeface="+mn-cs"/>
            </a:endParaRPr>
          </a:p>
          <a:p>
            <a:pPr algn="ctr" eaLnBrk="1" hangingPunct="1">
              <a:buFontTx/>
              <a:buNone/>
              <a:defRPr/>
            </a:pPr>
            <a:endParaRPr lang="en-US" dirty="0">
              <a:ea typeface="+mn-ea"/>
              <a:cs typeface="+mn-cs"/>
            </a:endParaRPr>
          </a:p>
          <a:p>
            <a:pPr eaLnBrk="1" hangingPunct="1">
              <a:defRPr/>
            </a:pPr>
            <a:endParaRPr lang="en-US" dirty="0">
              <a:ea typeface="+mn-ea"/>
              <a:cs typeface="+mn-cs"/>
            </a:endParaRPr>
          </a:p>
          <a:p>
            <a:pPr eaLnBrk="1" hangingPunct="1">
              <a:buFontTx/>
              <a:buNone/>
              <a:defRPr/>
            </a:pPr>
            <a:endParaRPr lang="en-US" dirty="0">
              <a:ea typeface="+mn-ea"/>
              <a:cs typeface="+mn-cs"/>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8019">
                                            <p:txEl>
                                              <p:pRg st="0" end="0"/>
                                            </p:txEl>
                                          </p:spTgt>
                                        </p:tgtEl>
                                        <p:attrNameLst>
                                          <p:attrName>style.visibility</p:attrName>
                                        </p:attrNameLst>
                                      </p:cBhvr>
                                      <p:to>
                                        <p:strVal val="visible"/>
                                      </p:to>
                                    </p:set>
                                    <p:animEffect transition="in" filter="blinds(horizontal)">
                                      <p:cBhvr>
                                        <p:cTn id="7" dur="500"/>
                                        <p:tgtEl>
                                          <p:spTgt spid="5980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98019">
                                            <p:txEl>
                                              <p:pRg st="1" end="1"/>
                                            </p:txEl>
                                          </p:spTgt>
                                        </p:tgtEl>
                                        <p:attrNameLst>
                                          <p:attrName>style.visibility</p:attrName>
                                        </p:attrNameLst>
                                      </p:cBhvr>
                                      <p:to>
                                        <p:strVal val="visible"/>
                                      </p:to>
                                    </p:set>
                                    <p:animEffect transition="in" filter="blinds(horizontal)">
                                      <p:cBhvr>
                                        <p:cTn id="12" dur="500"/>
                                        <p:tgtEl>
                                          <p:spTgt spid="5980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98019">
                                            <p:txEl>
                                              <p:pRg st="2" end="2"/>
                                            </p:txEl>
                                          </p:spTgt>
                                        </p:tgtEl>
                                        <p:attrNameLst>
                                          <p:attrName>style.visibility</p:attrName>
                                        </p:attrNameLst>
                                      </p:cBhvr>
                                      <p:to>
                                        <p:strVal val="visible"/>
                                      </p:to>
                                    </p:set>
                                    <p:animEffect transition="in" filter="blinds(horizontal)">
                                      <p:cBhvr>
                                        <p:cTn id="17" dur="500"/>
                                        <p:tgtEl>
                                          <p:spTgt spid="5980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98019">
                                            <p:txEl>
                                              <p:pRg st="3" end="3"/>
                                            </p:txEl>
                                          </p:spTgt>
                                        </p:tgtEl>
                                        <p:attrNameLst>
                                          <p:attrName>style.visibility</p:attrName>
                                        </p:attrNameLst>
                                      </p:cBhvr>
                                      <p:to>
                                        <p:strVal val="visible"/>
                                      </p:to>
                                    </p:set>
                                    <p:animEffect transition="in" filter="blinds(horizontal)">
                                      <p:cBhvr>
                                        <p:cTn id="22" dur="500"/>
                                        <p:tgtEl>
                                          <p:spTgt spid="5980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98019">
                                            <p:txEl>
                                              <p:pRg st="4" end="4"/>
                                            </p:txEl>
                                          </p:spTgt>
                                        </p:tgtEl>
                                        <p:attrNameLst>
                                          <p:attrName>style.visibility</p:attrName>
                                        </p:attrNameLst>
                                      </p:cBhvr>
                                      <p:to>
                                        <p:strVal val="visible"/>
                                      </p:to>
                                    </p:set>
                                    <p:animEffect transition="in" filter="blinds(horizontal)">
                                      <p:cBhvr>
                                        <p:cTn id="27" dur="500"/>
                                        <p:tgtEl>
                                          <p:spTgt spid="5980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98019">
                                            <p:txEl>
                                              <p:pRg st="5" end="5"/>
                                            </p:txEl>
                                          </p:spTgt>
                                        </p:tgtEl>
                                        <p:attrNameLst>
                                          <p:attrName>style.visibility</p:attrName>
                                        </p:attrNameLst>
                                      </p:cBhvr>
                                      <p:to>
                                        <p:strVal val="visible"/>
                                      </p:to>
                                    </p:set>
                                    <p:animEffect transition="in" filter="blinds(horizontal)">
                                      <p:cBhvr>
                                        <p:cTn id="32" dur="500"/>
                                        <p:tgtEl>
                                          <p:spTgt spid="5980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98019">
                                            <p:txEl>
                                              <p:pRg st="6" end="6"/>
                                            </p:txEl>
                                          </p:spTgt>
                                        </p:tgtEl>
                                        <p:attrNameLst>
                                          <p:attrName>style.visibility</p:attrName>
                                        </p:attrNameLst>
                                      </p:cBhvr>
                                      <p:to>
                                        <p:strVal val="visible"/>
                                      </p:to>
                                    </p:set>
                                    <p:animEffect transition="in" filter="blinds(horizontal)">
                                      <p:cBhvr>
                                        <p:cTn id="37" dur="500"/>
                                        <p:tgtEl>
                                          <p:spTgt spid="59801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98019">
                                            <p:txEl>
                                              <p:pRg st="7" end="7"/>
                                            </p:txEl>
                                          </p:spTgt>
                                        </p:tgtEl>
                                        <p:attrNameLst>
                                          <p:attrName>style.visibility</p:attrName>
                                        </p:attrNameLst>
                                      </p:cBhvr>
                                      <p:to>
                                        <p:strVal val="visible"/>
                                      </p:to>
                                    </p:set>
                                    <p:animEffect transition="in" filter="blinds(horizontal)">
                                      <p:cBhvr>
                                        <p:cTn id="42" dur="500"/>
                                        <p:tgtEl>
                                          <p:spTgt spid="59801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598019">
                                            <p:txEl>
                                              <p:pRg st="8" end="8"/>
                                            </p:txEl>
                                          </p:spTgt>
                                        </p:tgtEl>
                                        <p:attrNameLst>
                                          <p:attrName>style.visibility</p:attrName>
                                        </p:attrNameLst>
                                      </p:cBhvr>
                                      <p:to>
                                        <p:strVal val="visible"/>
                                      </p:to>
                                    </p:set>
                                    <p:animEffect transition="in" filter="blinds(horizontal)">
                                      <p:cBhvr>
                                        <p:cTn id="47" dur="500"/>
                                        <p:tgtEl>
                                          <p:spTgt spid="59801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598019">
                                            <p:txEl>
                                              <p:pRg st="9" end="9"/>
                                            </p:txEl>
                                          </p:spTgt>
                                        </p:tgtEl>
                                        <p:attrNameLst>
                                          <p:attrName>style.visibility</p:attrName>
                                        </p:attrNameLst>
                                      </p:cBhvr>
                                      <p:to>
                                        <p:strVal val="visible"/>
                                      </p:to>
                                    </p:set>
                                    <p:animEffect transition="in" filter="blinds(horizontal)">
                                      <p:cBhvr>
                                        <p:cTn id="52" dur="500"/>
                                        <p:tgtEl>
                                          <p:spTgt spid="59801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19"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3"/>
          <p:cNvSpPr>
            <a:spLocks noChangeArrowheads="1"/>
          </p:cNvSpPr>
          <p:nvPr/>
        </p:nvSpPr>
        <p:spPr bwMode="auto">
          <a:xfrm>
            <a:off x="2359025" y="3611563"/>
            <a:ext cx="5370513" cy="36512"/>
          </a:xfrm>
          <a:prstGeom prst="rect">
            <a:avLst/>
          </a:prstGeom>
          <a:solidFill>
            <a:schemeClr val="bg2"/>
          </a:solidFill>
          <a:ln w="9525">
            <a:noFill/>
            <a:miter lim="800000"/>
            <a:headEnd/>
            <a:tailEnd/>
          </a:ln>
        </p:spPr>
        <p:txBody>
          <a:bodyPr wrap="none" anchor="ctr">
            <a:prstTxWarp prst="textNoShape">
              <a:avLst/>
            </a:prstTxWarp>
          </a:bodyPr>
          <a:lstStyle/>
          <a:p>
            <a:endParaRPr lang="ru-RU" sz="100" baseline="-25000">
              <a:latin typeface="Calibri" pitchFamily="-110" charset="0"/>
            </a:endParaRPr>
          </a:p>
        </p:txBody>
      </p:sp>
      <p:sp>
        <p:nvSpPr>
          <p:cNvPr id="8195" name="Oval 8"/>
          <p:cNvSpPr>
            <a:spLocks noChangeArrowheads="1"/>
          </p:cNvSpPr>
          <p:nvPr/>
        </p:nvSpPr>
        <p:spPr bwMode="auto">
          <a:xfrm>
            <a:off x="2105025" y="3128963"/>
            <a:ext cx="517525" cy="517525"/>
          </a:xfrm>
          <a:prstGeom prst="ellipse">
            <a:avLst/>
          </a:prstGeom>
          <a:solidFill>
            <a:schemeClr val="bg2"/>
          </a:solidFill>
          <a:ln w="9525">
            <a:noFill/>
            <a:round/>
            <a:headEnd/>
            <a:tailEnd/>
          </a:ln>
        </p:spPr>
        <p:txBody>
          <a:bodyPr wrap="none" anchor="ctr">
            <a:prstTxWarp prst="textNoShape">
              <a:avLst/>
            </a:prstTxWarp>
          </a:bodyPr>
          <a:lstStyle/>
          <a:p>
            <a:endParaRPr lang="ru-RU">
              <a:solidFill>
                <a:srgbClr val="FFFF00"/>
              </a:solidFill>
              <a:latin typeface="Calibri" pitchFamily="-110" charset="0"/>
            </a:endParaRPr>
          </a:p>
        </p:txBody>
      </p:sp>
      <p:sp>
        <p:nvSpPr>
          <p:cNvPr id="40969" name="Oval 9"/>
          <p:cNvSpPr>
            <a:spLocks noChangeArrowheads="1"/>
          </p:cNvSpPr>
          <p:nvPr/>
        </p:nvSpPr>
        <p:spPr bwMode="auto">
          <a:xfrm flipH="1">
            <a:off x="2163763" y="3135313"/>
            <a:ext cx="404812" cy="303212"/>
          </a:xfrm>
          <a:prstGeom prst="ellipse">
            <a:avLst/>
          </a:prstGeom>
          <a:gradFill rotWithShape="1">
            <a:gsLst>
              <a:gs pos="0">
                <a:schemeClr val="bg2">
                  <a:gamma/>
                  <a:tint val="0"/>
                  <a:invGamma/>
                </a:schemeClr>
              </a:gs>
              <a:gs pos="100000">
                <a:schemeClr val="bg2"/>
              </a:gs>
            </a:gsLst>
            <a:lin ang="5400000" scaled="1"/>
          </a:gradFill>
          <a:ln w="9525">
            <a:noFill/>
            <a:round/>
            <a:headEnd/>
            <a:tailEnd/>
          </a:ln>
          <a:effectLst/>
        </p:spPr>
        <p:txBody>
          <a:bodyPr wrap="none" anchor="ctr">
            <a:prstTxWarp prst="textNoShape">
              <a:avLst/>
            </a:prstTxWarp>
          </a:bodyPr>
          <a:lstStyle/>
          <a:p>
            <a:endParaRPr lang="ru-RU" sz="2000" b="1">
              <a:solidFill>
                <a:schemeClr val="bg1"/>
              </a:solidFill>
            </a:endParaRPr>
          </a:p>
        </p:txBody>
      </p:sp>
      <p:sp>
        <p:nvSpPr>
          <p:cNvPr id="8197" name="AutoShape 12"/>
          <p:cNvSpPr>
            <a:spLocks noChangeArrowheads="1"/>
          </p:cNvSpPr>
          <p:nvPr/>
        </p:nvSpPr>
        <p:spPr bwMode="gray">
          <a:xfrm>
            <a:off x="2043113" y="3084513"/>
            <a:ext cx="620712" cy="581025"/>
          </a:xfrm>
          <a:prstGeom prst="roundRect">
            <a:avLst>
              <a:gd name="adj" fmla="val 16667"/>
            </a:avLst>
          </a:prstGeom>
          <a:noFill/>
          <a:ln w="38100">
            <a:noFill/>
            <a:round/>
            <a:headEnd/>
            <a:tailEnd/>
          </a:ln>
        </p:spPr>
        <p:txBody>
          <a:bodyPr wrap="none" anchor="ctr">
            <a:prstTxWarp prst="textNoShape">
              <a:avLst/>
            </a:prstTxWarp>
          </a:bodyPr>
          <a:lstStyle/>
          <a:p>
            <a:pPr latinLnBrk="1"/>
            <a:r>
              <a:rPr kumimoji="1" lang="uk-UA" altLang="ko-KR" b="1">
                <a:solidFill>
                  <a:schemeClr val="bg1"/>
                </a:solidFill>
                <a:latin typeface="Calibri" pitchFamily="-110" charset="0"/>
                <a:cs typeface="맑은 고딕" charset="0"/>
              </a:rPr>
              <a:t>1</a:t>
            </a:r>
            <a:endParaRPr kumimoji="1" lang="en-US" altLang="ko-KR" b="1">
              <a:solidFill>
                <a:schemeClr val="bg1"/>
              </a:solidFill>
              <a:latin typeface="Calibri" pitchFamily="-110" charset="0"/>
              <a:ea typeface="Gulim" charset="0"/>
              <a:cs typeface="Gulim" charset="0"/>
            </a:endParaRPr>
          </a:p>
        </p:txBody>
      </p:sp>
      <p:sp>
        <p:nvSpPr>
          <p:cNvPr id="8198" name="AutoShape 14"/>
          <p:cNvSpPr>
            <a:spLocks noChangeArrowheads="1"/>
          </p:cNvSpPr>
          <p:nvPr/>
        </p:nvSpPr>
        <p:spPr bwMode="gray">
          <a:xfrm>
            <a:off x="2690813" y="3084513"/>
            <a:ext cx="4876800" cy="633412"/>
          </a:xfrm>
          <a:prstGeom prst="roundRect">
            <a:avLst>
              <a:gd name="adj" fmla="val 0"/>
            </a:avLst>
          </a:prstGeom>
          <a:noFill/>
          <a:ln w="38100">
            <a:noFill/>
            <a:round/>
            <a:headEnd/>
            <a:tailEnd/>
          </a:ln>
        </p:spPr>
        <p:txBody>
          <a:bodyPr wrap="none" anchor="ctr">
            <a:prstTxWarp prst="textNoShape">
              <a:avLst/>
            </a:prstTxWarp>
          </a:bodyPr>
          <a:lstStyle/>
          <a:p>
            <a:pPr latinLnBrk="1"/>
            <a:r>
              <a:rPr kumimoji="1" lang="en-US" altLang="ko-KR" b="1" dirty="0" smtClean="0">
                <a:latin typeface="Calibri" pitchFamily="-110" charset="0"/>
                <a:ea typeface="Gulim" charset="0"/>
                <a:cs typeface="Gulim" charset="0"/>
              </a:rPr>
              <a:t>INTRODUCTIONS AND OVERVIEW</a:t>
            </a:r>
            <a:endParaRPr kumimoji="1" lang="en-US" altLang="ko-KR" b="1" dirty="0">
              <a:latin typeface="Calibri" pitchFamily="-110" charset="0"/>
              <a:ea typeface="Gulim" charset="0"/>
              <a:cs typeface="Gulim" charset="0"/>
            </a:endParaRPr>
          </a:p>
        </p:txBody>
      </p:sp>
      <p:sp>
        <p:nvSpPr>
          <p:cNvPr id="8199" name="AutoShape 19"/>
          <p:cNvSpPr>
            <a:spLocks noChangeArrowheads="1"/>
          </p:cNvSpPr>
          <p:nvPr/>
        </p:nvSpPr>
        <p:spPr bwMode="gray">
          <a:xfrm>
            <a:off x="2662238" y="3911600"/>
            <a:ext cx="4876800" cy="633413"/>
          </a:xfrm>
          <a:prstGeom prst="roundRect">
            <a:avLst>
              <a:gd name="adj" fmla="val 16667"/>
            </a:avLst>
          </a:prstGeom>
          <a:noFill/>
          <a:ln w="38100">
            <a:noFill/>
            <a:round/>
            <a:headEnd/>
            <a:tailEnd/>
          </a:ln>
        </p:spPr>
        <p:txBody>
          <a:bodyPr wrap="none" anchor="ctr">
            <a:prstTxWarp prst="textNoShape">
              <a:avLst/>
            </a:prstTxWarp>
          </a:bodyPr>
          <a:lstStyle/>
          <a:p>
            <a:pPr latinLnBrk="1"/>
            <a:r>
              <a:rPr kumimoji="1" lang="en-US" altLang="ko-KR" b="1" dirty="0" smtClean="0">
                <a:latin typeface="Calibri" pitchFamily="-110" charset="0"/>
                <a:ea typeface="Gulim" charset="0"/>
                <a:cs typeface="Gulim" charset="0"/>
              </a:rPr>
              <a:t>COURSE WORKBOOK</a:t>
            </a:r>
            <a:endParaRPr kumimoji="1" lang="en-US" altLang="ko-KR" b="1" dirty="0">
              <a:latin typeface="Calibri" pitchFamily="-110" charset="0"/>
              <a:ea typeface="Gulim" charset="0"/>
              <a:cs typeface="Gulim" charset="0"/>
            </a:endParaRPr>
          </a:p>
        </p:txBody>
      </p:sp>
      <p:sp>
        <p:nvSpPr>
          <p:cNvPr id="8200" name="AutoShape 20"/>
          <p:cNvSpPr>
            <a:spLocks noChangeArrowheads="1"/>
          </p:cNvSpPr>
          <p:nvPr/>
        </p:nvSpPr>
        <p:spPr bwMode="gray">
          <a:xfrm>
            <a:off x="2662238" y="4738688"/>
            <a:ext cx="4854575" cy="633412"/>
          </a:xfrm>
          <a:prstGeom prst="roundRect">
            <a:avLst>
              <a:gd name="adj" fmla="val 16667"/>
            </a:avLst>
          </a:prstGeom>
          <a:noFill/>
          <a:ln w="38100">
            <a:noFill/>
            <a:round/>
            <a:headEnd/>
            <a:tailEnd/>
          </a:ln>
        </p:spPr>
        <p:txBody>
          <a:bodyPr wrap="none" anchor="ctr">
            <a:prstTxWarp prst="textNoShape">
              <a:avLst/>
            </a:prstTxWarp>
          </a:bodyPr>
          <a:lstStyle/>
          <a:p>
            <a:pPr latinLnBrk="1"/>
            <a:r>
              <a:rPr kumimoji="1" lang="en-US" altLang="ko-KR" b="1" dirty="0" smtClean="0">
                <a:latin typeface="Calibri" pitchFamily="-110" charset="0"/>
                <a:ea typeface="Gulim" charset="0"/>
                <a:cs typeface="Gulim" charset="0"/>
              </a:rPr>
              <a:t>FOUNDATIONS</a:t>
            </a:r>
            <a:endParaRPr kumimoji="1" lang="en-US" altLang="ko-KR" b="1" dirty="0">
              <a:latin typeface="Calibri" pitchFamily="-110" charset="0"/>
              <a:ea typeface="Gulim" charset="0"/>
              <a:cs typeface="Gulim" charset="0"/>
            </a:endParaRPr>
          </a:p>
        </p:txBody>
      </p:sp>
      <p:sp>
        <p:nvSpPr>
          <p:cNvPr id="8201" name="AutoShape 21"/>
          <p:cNvSpPr>
            <a:spLocks noChangeArrowheads="1"/>
          </p:cNvSpPr>
          <p:nvPr/>
        </p:nvSpPr>
        <p:spPr bwMode="gray">
          <a:xfrm>
            <a:off x="2671763" y="5565775"/>
            <a:ext cx="4854575" cy="633413"/>
          </a:xfrm>
          <a:prstGeom prst="roundRect">
            <a:avLst>
              <a:gd name="adj" fmla="val 16667"/>
            </a:avLst>
          </a:prstGeom>
          <a:noFill/>
          <a:ln w="38100">
            <a:noFill/>
            <a:round/>
            <a:headEnd/>
            <a:tailEnd/>
          </a:ln>
        </p:spPr>
        <p:txBody>
          <a:bodyPr wrap="none" anchor="ctr">
            <a:prstTxWarp prst="textNoShape">
              <a:avLst/>
            </a:prstTxWarp>
          </a:bodyPr>
          <a:lstStyle/>
          <a:p>
            <a:pPr latinLnBrk="1"/>
            <a:r>
              <a:rPr kumimoji="1" lang="en-US" altLang="ko-KR" b="1" dirty="0" smtClean="0">
                <a:latin typeface="Calibri" pitchFamily="-110" charset="0"/>
                <a:ea typeface="Gulim" charset="0"/>
                <a:cs typeface="Gulim" charset="0"/>
              </a:rPr>
              <a:t>MEDICAL EXERCISE SPECIALIST-INTRODUCTION</a:t>
            </a:r>
            <a:endParaRPr kumimoji="1" lang="en-US" altLang="ko-KR" b="1" dirty="0">
              <a:latin typeface="Calibri" pitchFamily="-110" charset="0"/>
              <a:ea typeface="Gulim" charset="0"/>
              <a:cs typeface="Gulim" charset="0"/>
            </a:endParaRPr>
          </a:p>
        </p:txBody>
      </p:sp>
      <p:sp>
        <p:nvSpPr>
          <p:cNvPr id="8202" name="Rectangle 26"/>
          <p:cNvSpPr>
            <a:spLocks noChangeArrowheads="1"/>
          </p:cNvSpPr>
          <p:nvPr/>
        </p:nvSpPr>
        <p:spPr bwMode="auto">
          <a:xfrm>
            <a:off x="2362200" y="6096000"/>
            <a:ext cx="5370513" cy="36513"/>
          </a:xfrm>
          <a:prstGeom prst="rect">
            <a:avLst/>
          </a:prstGeom>
          <a:solidFill>
            <a:schemeClr val="hlink"/>
          </a:solidFill>
          <a:ln w="9525">
            <a:noFill/>
            <a:miter lim="800000"/>
            <a:headEnd/>
            <a:tailEnd/>
          </a:ln>
        </p:spPr>
        <p:txBody>
          <a:bodyPr wrap="none" anchor="ctr">
            <a:prstTxWarp prst="textNoShape">
              <a:avLst/>
            </a:prstTxWarp>
          </a:bodyPr>
          <a:lstStyle/>
          <a:p>
            <a:endParaRPr lang="ru-RU" sz="100" baseline="-25000">
              <a:latin typeface="Calibri" pitchFamily="-110" charset="0"/>
            </a:endParaRPr>
          </a:p>
        </p:txBody>
      </p:sp>
      <p:sp>
        <p:nvSpPr>
          <p:cNvPr id="8203" name="AutoShape 49"/>
          <p:cNvSpPr>
            <a:spLocks noChangeArrowheads="1"/>
          </p:cNvSpPr>
          <p:nvPr/>
        </p:nvSpPr>
        <p:spPr bwMode="gray">
          <a:xfrm>
            <a:off x="3429000" y="1371600"/>
            <a:ext cx="3352800" cy="990600"/>
          </a:xfrm>
          <a:prstGeom prst="roundRect">
            <a:avLst>
              <a:gd name="adj" fmla="val 0"/>
            </a:avLst>
          </a:prstGeom>
          <a:noFill/>
          <a:ln w="38100">
            <a:noFill/>
            <a:round/>
            <a:headEnd/>
            <a:tailEnd/>
          </a:ln>
        </p:spPr>
        <p:txBody>
          <a:bodyPr wrap="none" anchor="ctr">
            <a:prstTxWarp prst="textNoShape">
              <a:avLst/>
            </a:prstTxWarp>
          </a:bodyPr>
          <a:lstStyle/>
          <a:p>
            <a:pPr latinLnBrk="1"/>
            <a:r>
              <a:rPr lang="en-US" altLang="ko-KR" sz="5400" baseline="-25000" dirty="0" smtClean="0">
                <a:latin typeface="Calibri" pitchFamily="-110" charset="0"/>
                <a:ea typeface="Gulim" charset="0"/>
                <a:cs typeface="Gulim" charset="0"/>
              </a:rPr>
              <a:t>Your weekend</a:t>
            </a:r>
            <a:r>
              <a:rPr lang="en-US" altLang="ko-KR" sz="5400" dirty="0" smtClean="0">
                <a:latin typeface="Calibri" pitchFamily="-110" charset="0"/>
                <a:ea typeface="Gulim" charset="0"/>
                <a:cs typeface="Gulim" charset="0"/>
              </a:rPr>
              <a:t> </a:t>
            </a:r>
            <a:endParaRPr lang="en-US" altLang="ko-KR" sz="5400" baseline="-25000" dirty="0">
              <a:latin typeface="Calibri" pitchFamily="-110" charset="0"/>
              <a:ea typeface="Gulim" charset="0"/>
              <a:cs typeface="Gulim" charset="0"/>
            </a:endParaRPr>
          </a:p>
        </p:txBody>
      </p:sp>
      <p:sp>
        <p:nvSpPr>
          <p:cNvPr id="8204" name="Rectangle 56"/>
          <p:cNvSpPr>
            <a:spLocks noChangeArrowheads="1"/>
          </p:cNvSpPr>
          <p:nvPr/>
        </p:nvSpPr>
        <p:spPr bwMode="auto">
          <a:xfrm>
            <a:off x="2359025" y="4437063"/>
            <a:ext cx="5370513" cy="36512"/>
          </a:xfrm>
          <a:prstGeom prst="rect">
            <a:avLst/>
          </a:prstGeom>
          <a:solidFill>
            <a:schemeClr val="accent1"/>
          </a:solidFill>
          <a:ln w="9525">
            <a:noFill/>
            <a:miter lim="800000"/>
            <a:headEnd/>
            <a:tailEnd/>
          </a:ln>
        </p:spPr>
        <p:txBody>
          <a:bodyPr wrap="none" anchor="ctr">
            <a:prstTxWarp prst="textNoShape">
              <a:avLst/>
            </a:prstTxWarp>
          </a:bodyPr>
          <a:lstStyle/>
          <a:p>
            <a:endParaRPr lang="ru-RU" sz="100" baseline="-25000">
              <a:latin typeface="Calibri" pitchFamily="-110" charset="0"/>
            </a:endParaRPr>
          </a:p>
        </p:txBody>
      </p:sp>
      <p:sp>
        <p:nvSpPr>
          <p:cNvPr id="8205" name="Rectangle 57"/>
          <p:cNvSpPr>
            <a:spLocks noChangeArrowheads="1"/>
          </p:cNvSpPr>
          <p:nvPr/>
        </p:nvSpPr>
        <p:spPr bwMode="auto">
          <a:xfrm>
            <a:off x="2359025" y="5265738"/>
            <a:ext cx="5370513" cy="36512"/>
          </a:xfrm>
          <a:prstGeom prst="rect">
            <a:avLst/>
          </a:prstGeom>
          <a:solidFill>
            <a:schemeClr val="accent2"/>
          </a:solidFill>
          <a:ln w="9525">
            <a:noFill/>
            <a:miter lim="800000"/>
            <a:headEnd/>
            <a:tailEnd/>
          </a:ln>
        </p:spPr>
        <p:txBody>
          <a:bodyPr wrap="none" anchor="ctr">
            <a:prstTxWarp prst="textNoShape">
              <a:avLst/>
            </a:prstTxWarp>
          </a:bodyPr>
          <a:lstStyle/>
          <a:p>
            <a:endParaRPr lang="ru-RU" sz="100" baseline="-25000">
              <a:latin typeface="Calibri" pitchFamily="-110" charset="0"/>
            </a:endParaRPr>
          </a:p>
        </p:txBody>
      </p:sp>
      <p:sp>
        <p:nvSpPr>
          <p:cNvPr id="8206" name="Oval 58"/>
          <p:cNvSpPr>
            <a:spLocks noChangeArrowheads="1"/>
          </p:cNvSpPr>
          <p:nvPr/>
        </p:nvSpPr>
        <p:spPr bwMode="auto">
          <a:xfrm>
            <a:off x="2105025" y="3957638"/>
            <a:ext cx="517525" cy="517525"/>
          </a:xfrm>
          <a:prstGeom prst="ellipse">
            <a:avLst/>
          </a:prstGeom>
          <a:solidFill>
            <a:schemeClr val="accent1"/>
          </a:solidFill>
          <a:ln w="9525">
            <a:noFill/>
            <a:round/>
            <a:headEnd/>
            <a:tailEnd/>
          </a:ln>
        </p:spPr>
        <p:txBody>
          <a:bodyPr wrap="none" anchor="ctr">
            <a:prstTxWarp prst="textNoShape">
              <a:avLst/>
            </a:prstTxWarp>
          </a:bodyPr>
          <a:lstStyle/>
          <a:p>
            <a:endParaRPr lang="en-GB">
              <a:latin typeface="Calibri" pitchFamily="-110" charset="0"/>
            </a:endParaRPr>
          </a:p>
        </p:txBody>
      </p:sp>
      <p:sp>
        <p:nvSpPr>
          <p:cNvPr id="41019" name="Oval 59"/>
          <p:cNvSpPr>
            <a:spLocks noChangeArrowheads="1"/>
          </p:cNvSpPr>
          <p:nvPr/>
        </p:nvSpPr>
        <p:spPr bwMode="auto">
          <a:xfrm flipH="1">
            <a:off x="2160588" y="3965575"/>
            <a:ext cx="404812" cy="303213"/>
          </a:xfrm>
          <a:prstGeom prst="ellipse">
            <a:avLst/>
          </a:prstGeom>
          <a:gradFill rotWithShape="1">
            <a:gsLst>
              <a:gs pos="0">
                <a:schemeClr val="accent1">
                  <a:gamma/>
                  <a:tint val="0"/>
                  <a:invGamma/>
                </a:schemeClr>
              </a:gs>
              <a:gs pos="100000">
                <a:schemeClr val="accent1"/>
              </a:gs>
            </a:gsLst>
            <a:lin ang="5400000" scaled="1"/>
          </a:gradFill>
          <a:ln w="9525">
            <a:noFill/>
            <a:round/>
            <a:headEnd/>
            <a:tailEnd/>
          </a:ln>
          <a:effectLst/>
        </p:spPr>
        <p:txBody>
          <a:bodyPr wrap="none" anchor="ctr">
            <a:prstTxWarp prst="textNoShape">
              <a:avLst/>
            </a:prstTxWarp>
          </a:bodyPr>
          <a:lstStyle/>
          <a:p>
            <a:endParaRPr lang="ru-RU" sz="2000" b="1">
              <a:solidFill>
                <a:schemeClr val="bg1"/>
              </a:solidFill>
            </a:endParaRPr>
          </a:p>
        </p:txBody>
      </p:sp>
      <p:sp>
        <p:nvSpPr>
          <p:cNvPr id="8208" name="AutoShape 60"/>
          <p:cNvSpPr>
            <a:spLocks noChangeArrowheads="1"/>
          </p:cNvSpPr>
          <p:nvPr/>
        </p:nvSpPr>
        <p:spPr bwMode="gray">
          <a:xfrm>
            <a:off x="2051050" y="3925888"/>
            <a:ext cx="620713" cy="581025"/>
          </a:xfrm>
          <a:prstGeom prst="roundRect">
            <a:avLst>
              <a:gd name="adj" fmla="val 16667"/>
            </a:avLst>
          </a:prstGeom>
          <a:noFill/>
          <a:ln w="38100">
            <a:noFill/>
            <a:round/>
            <a:headEnd/>
            <a:tailEnd/>
          </a:ln>
        </p:spPr>
        <p:txBody>
          <a:bodyPr wrap="none" anchor="ctr">
            <a:prstTxWarp prst="textNoShape">
              <a:avLst/>
            </a:prstTxWarp>
          </a:bodyPr>
          <a:lstStyle/>
          <a:p>
            <a:pPr latinLnBrk="1"/>
            <a:r>
              <a:rPr kumimoji="1" lang="uk-UA" altLang="ko-KR" b="1">
                <a:solidFill>
                  <a:schemeClr val="bg1"/>
                </a:solidFill>
                <a:latin typeface="Calibri" pitchFamily="-110" charset="0"/>
                <a:cs typeface="맑은 고딕" charset="0"/>
              </a:rPr>
              <a:t>2</a:t>
            </a:r>
            <a:endParaRPr kumimoji="1" lang="en-US" altLang="ko-KR" b="1">
              <a:solidFill>
                <a:schemeClr val="bg1"/>
              </a:solidFill>
              <a:latin typeface="Calibri" pitchFamily="-110" charset="0"/>
              <a:ea typeface="Gulim" charset="0"/>
              <a:cs typeface="Gulim" charset="0"/>
            </a:endParaRPr>
          </a:p>
        </p:txBody>
      </p:sp>
      <p:sp>
        <p:nvSpPr>
          <p:cNvPr id="8209" name="Oval 61"/>
          <p:cNvSpPr>
            <a:spLocks noChangeArrowheads="1"/>
          </p:cNvSpPr>
          <p:nvPr/>
        </p:nvSpPr>
        <p:spPr bwMode="auto">
          <a:xfrm>
            <a:off x="2105025" y="4783138"/>
            <a:ext cx="517525" cy="517525"/>
          </a:xfrm>
          <a:prstGeom prst="ellipse">
            <a:avLst/>
          </a:prstGeom>
          <a:solidFill>
            <a:schemeClr val="accent2"/>
          </a:solidFill>
          <a:ln w="9525">
            <a:noFill/>
            <a:round/>
            <a:headEnd/>
            <a:tailEnd/>
          </a:ln>
        </p:spPr>
        <p:txBody>
          <a:bodyPr wrap="none" anchor="ctr">
            <a:prstTxWarp prst="textNoShape">
              <a:avLst/>
            </a:prstTxWarp>
          </a:bodyPr>
          <a:lstStyle/>
          <a:p>
            <a:endParaRPr lang="en-GB">
              <a:latin typeface="Calibri" pitchFamily="-110" charset="0"/>
            </a:endParaRPr>
          </a:p>
        </p:txBody>
      </p:sp>
      <p:sp>
        <p:nvSpPr>
          <p:cNvPr id="41022" name="Oval 62"/>
          <p:cNvSpPr>
            <a:spLocks noChangeArrowheads="1"/>
          </p:cNvSpPr>
          <p:nvPr/>
        </p:nvSpPr>
        <p:spPr bwMode="auto">
          <a:xfrm flipH="1">
            <a:off x="2160588" y="4791075"/>
            <a:ext cx="404812" cy="303213"/>
          </a:xfrm>
          <a:prstGeom prst="ellipse">
            <a:avLst/>
          </a:prstGeom>
          <a:gradFill rotWithShape="1">
            <a:gsLst>
              <a:gs pos="0">
                <a:schemeClr val="accent2">
                  <a:gamma/>
                  <a:tint val="0"/>
                  <a:invGamma/>
                </a:schemeClr>
              </a:gs>
              <a:gs pos="100000">
                <a:schemeClr val="accent2"/>
              </a:gs>
            </a:gsLst>
            <a:lin ang="5400000" scaled="1"/>
          </a:gradFill>
          <a:ln w="9525">
            <a:noFill/>
            <a:round/>
            <a:headEnd/>
            <a:tailEnd/>
          </a:ln>
          <a:effectLst/>
        </p:spPr>
        <p:txBody>
          <a:bodyPr wrap="none" anchor="ctr">
            <a:prstTxWarp prst="textNoShape">
              <a:avLst/>
            </a:prstTxWarp>
          </a:bodyPr>
          <a:lstStyle/>
          <a:p>
            <a:endParaRPr lang="ru-RU" sz="2000" b="1">
              <a:solidFill>
                <a:schemeClr val="bg1"/>
              </a:solidFill>
            </a:endParaRPr>
          </a:p>
        </p:txBody>
      </p:sp>
      <p:sp>
        <p:nvSpPr>
          <p:cNvPr id="8211" name="AutoShape 63"/>
          <p:cNvSpPr>
            <a:spLocks noChangeArrowheads="1"/>
          </p:cNvSpPr>
          <p:nvPr/>
        </p:nvSpPr>
        <p:spPr bwMode="gray">
          <a:xfrm>
            <a:off x="2051050" y="4751388"/>
            <a:ext cx="620713" cy="581025"/>
          </a:xfrm>
          <a:prstGeom prst="roundRect">
            <a:avLst>
              <a:gd name="adj" fmla="val 16667"/>
            </a:avLst>
          </a:prstGeom>
          <a:noFill/>
          <a:ln w="38100">
            <a:noFill/>
            <a:round/>
            <a:headEnd/>
            <a:tailEnd/>
          </a:ln>
        </p:spPr>
        <p:txBody>
          <a:bodyPr wrap="none" anchor="ctr">
            <a:prstTxWarp prst="textNoShape">
              <a:avLst/>
            </a:prstTxWarp>
          </a:bodyPr>
          <a:lstStyle/>
          <a:p>
            <a:pPr latinLnBrk="1"/>
            <a:r>
              <a:rPr kumimoji="1" lang="uk-UA" altLang="ko-KR" b="1">
                <a:solidFill>
                  <a:schemeClr val="bg1"/>
                </a:solidFill>
                <a:latin typeface="Calibri" pitchFamily="-110" charset="0"/>
                <a:cs typeface="맑은 고딕" charset="0"/>
              </a:rPr>
              <a:t>3</a:t>
            </a:r>
            <a:endParaRPr kumimoji="1" lang="en-US" altLang="ko-KR" b="1">
              <a:solidFill>
                <a:schemeClr val="bg1"/>
              </a:solidFill>
              <a:latin typeface="Calibri" pitchFamily="-110" charset="0"/>
              <a:ea typeface="Gulim" charset="0"/>
              <a:cs typeface="Gulim" charset="0"/>
            </a:endParaRPr>
          </a:p>
        </p:txBody>
      </p:sp>
      <p:sp>
        <p:nvSpPr>
          <p:cNvPr id="8212" name="Oval 64"/>
          <p:cNvSpPr>
            <a:spLocks noChangeArrowheads="1"/>
          </p:cNvSpPr>
          <p:nvPr/>
        </p:nvSpPr>
        <p:spPr bwMode="auto">
          <a:xfrm>
            <a:off x="2105025" y="5611813"/>
            <a:ext cx="517525" cy="517525"/>
          </a:xfrm>
          <a:prstGeom prst="ellipse">
            <a:avLst/>
          </a:prstGeom>
          <a:solidFill>
            <a:schemeClr val="hlink"/>
          </a:solidFill>
          <a:ln w="9525">
            <a:noFill/>
            <a:round/>
            <a:headEnd/>
            <a:tailEnd/>
          </a:ln>
        </p:spPr>
        <p:txBody>
          <a:bodyPr wrap="none" anchor="ctr">
            <a:prstTxWarp prst="textNoShape">
              <a:avLst/>
            </a:prstTxWarp>
          </a:bodyPr>
          <a:lstStyle/>
          <a:p>
            <a:endParaRPr lang="en-GB">
              <a:latin typeface="Calibri" pitchFamily="-110" charset="0"/>
            </a:endParaRPr>
          </a:p>
        </p:txBody>
      </p:sp>
      <p:sp>
        <p:nvSpPr>
          <p:cNvPr id="41025" name="Oval 65"/>
          <p:cNvSpPr>
            <a:spLocks noChangeArrowheads="1"/>
          </p:cNvSpPr>
          <p:nvPr/>
        </p:nvSpPr>
        <p:spPr bwMode="auto">
          <a:xfrm flipH="1">
            <a:off x="2160588" y="5619750"/>
            <a:ext cx="404812" cy="303213"/>
          </a:xfrm>
          <a:prstGeom prst="ellipse">
            <a:avLst/>
          </a:prstGeom>
          <a:gradFill rotWithShape="1">
            <a:gsLst>
              <a:gs pos="0">
                <a:schemeClr val="hlink">
                  <a:gamma/>
                  <a:tint val="14510"/>
                  <a:invGamma/>
                </a:schemeClr>
              </a:gs>
              <a:gs pos="100000">
                <a:schemeClr val="hlink"/>
              </a:gs>
            </a:gsLst>
            <a:lin ang="5400000" scaled="1"/>
          </a:gradFill>
          <a:ln w="9525">
            <a:noFill/>
            <a:round/>
            <a:headEnd/>
            <a:tailEnd/>
          </a:ln>
          <a:effectLst/>
        </p:spPr>
        <p:txBody>
          <a:bodyPr wrap="none" anchor="ctr">
            <a:prstTxWarp prst="textNoShape">
              <a:avLst/>
            </a:prstTxWarp>
          </a:bodyPr>
          <a:lstStyle/>
          <a:p>
            <a:endParaRPr lang="ru-RU" sz="2000" b="1">
              <a:solidFill>
                <a:schemeClr val="bg1"/>
              </a:solidFill>
            </a:endParaRPr>
          </a:p>
        </p:txBody>
      </p:sp>
      <p:sp>
        <p:nvSpPr>
          <p:cNvPr id="8214" name="AutoShape 66"/>
          <p:cNvSpPr>
            <a:spLocks noChangeArrowheads="1"/>
          </p:cNvSpPr>
          <p:nvPr/>
        </p:nvSpPr>
        <p:spPr bwMode="gray">
          <a:xfrm>
            <a:off x="2051050" y="5580063"/>
            <a:ext cx="620713" cy="581025"/>
          </a:xfrm>
          <a:prstGeom prst="roundRect">
            <a:avLst>
              <a:gd name="adj" fmla="val 16667"/>
            </a:avLst>
          </a:prstGeom>
          <a:noFill/>
          <a:ln w="38100">
            <a:noFill/>
            <a:round/>
            <a:headEnd/>
            <a:tailEnd/>
          </a:ln>
        </p:spPr>
        <p:txBody>
          <a:bodyPr wrap="none" anchor="ctr">
            <a:prstTxWarp prst="textNoShape">
              <a:avLst/>
            </a:prstTxWarp>
          </a:bodyPr>
          <a:lstStyle/>
          <a:p>
            <a:pPr latinLnBrk="1"/>
            <a:r>
              <a:rPr kumimoji="1" lang="ru-RU" altLang="ko-KR" b="1">
                <a:solidFill>
                  <a:schemeClr val="bg1"/>
                </a:solidFill>
                <a:latin typeface="Calibri" pitchFamily="-110" charset="0"/>
                <a:cs typeface="맑은 고딕" charset="0"/>
              </a:rPr>
              <a:t>4</a:t>
            </a:r>
            <a:endParaRPr kumimoji="1" lang="en-US" altLang="ko-KR" b="1">
              <a:solidFill>
                <a:schemeClr val="bg1"/>
              </a:solidFill>
              <a:latin typeface="Calibri" pitchFamily="-110" charset="0"/>
              <a:ea typeface="Gulim" charset="0"/>
              <a:cs typeface="Gulim"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8">
                                            <p:txEl>
                                              <p:pRg st="0" end="0"/>
                                            </p:txEl>
                                          </p:spTgt>
                                        </p:tgtEl>
                                        <p:attrNameLst>
                                          <p:attrName>style.visibility</p:attrName>
                                        </p:attrNameLst>
                                      </p:cBhvr>
                                      <p:to>
                                        <p:strVal val="visible"/>
                                      </p:to>
                                    </p:set>
                                    <p:anim calcmode="lin" valueType="num">
                                      <p:cBhvr additive="base">
                                        <p:cTn id="7" dur="500" fill="hold"/>
                                        <p:tgtEl>
                                          <p:spTgt spid="819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9">
                                            <p:txEl>
                                              <p:pRg st="0" end="0"/>
                                            </p:txEl>
                                          </p:spTgt>
                                        </p:tgtEl>
                                        <p:attrNameLst>
                                          <p:attrName>style.visibility</p:attrName>
                                        </p:attrNameLst>
                                      </p:cBhvr>
                                      <p:to>
                                        <p:strVal val="visible"/>
                                      </p:to>
                                    </p:set>
                                    <p:anim calcmode="lin" valueType="num">
                                      <p:cBhvr additive="base">
                                        <p:cTn id="13" dur="500" fill="hold"/>
                                        <p:tgtEl>
                                          <p:spTgt spid="819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200">
                                            <p:txEl>
                                              <p:pRg st="0" end="0"/>
                                            </p:txEl>
                                          </p:spTgt>
                                        </p:tgtEl>
                                        <p:attrNameLst>
                                          <p:attrName>style.visibility</p:attrName>
                                        </p:attrNameLst>
                                      </p:cBhvr>
                                      <p:to>
                                        <p:strVal val="visible"/>
                                      </p:to>
                                    </p:set>
                                    <p:anim calcmode="lin" valueType="num">
                                      <p:cBhvr additive="base">
                                        <p:cTn id="19" dur="500" fill="hold"/>
                                        <p:tgtEl>
                                          <p:spTgt spid="820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2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201">
                                            <p:txEl>
                                              <p:pRg st="0" end="0"/>
                                            </p:txEl>
                                          </p:spTgt>
                                        </p:tgtEl>
                                        <p:attrNameLst>
                                          <p:attrName>style.visibility</p:attrName>
                                        </p:attrNameLst>
                                      </p:cBhvr>
                                      <p:to>
                                        <p:strVal val="visible"/>
                                      </p:to>
                                    </p:set>
                                    <p:anim calcmode="lin" valueType="num">
                                      <p:cBhvr additive="base">
                                        <p:cTn id="25" dur="500" fill="hold"/>
                                        <p:tgtEl>
                                          <p:spTgt spid="820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20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p"/>
      <p:bldP spid="8199" grpId="0" build="allAtOnce"/>
      <p:bldP spid="8200" grpId="0" build="p"/>
      <p:bldP spid="8201"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2"/>
          <p:cNvSpPr>
            <a:spLocks noGrp="1" noChangeArrowheads="1"/>
          </p:cNvSpPr>
          <p:nvPr>
            <p:ph type="body" idx="1"/>
          </p:nvPr>
        </p:nvSpPr>
        <p:spPr>
          <a:xfrm>
            <a:off x="2057400" y="1219200"/>
            <a:ext cx="5638800" cy="5638800"/>
          </a:xfrm>
        </p:spPr>
        <p:txBody>
          <a:bodyPr rIns="132080"/>
          <a:lstStyle/>
          <a:p>
            <a:pPr eaLnBrk="1" hangingPunct="1">
              <a:lnSpc>
                <a:spcPct val="80000"/>
              </a:lnSpc>
              <a:buClr>
                <a:srgbClr val="4D4D4D"/>
              </a:buClr>
            </a:pPr>
            <a:endParaRPr lang="en-GB" sz="2000" dirty="0"/>
          </a:p>
        </p:txBody>
      </p:sp>
      <p:pic>
        <p:nvPicPr>
          <p:cNvPr id="6" name="Picture 5" descr="cycle-of-pain-and-degeneration-13.png"/>
          <p:cNvPicPr>
            <a:picLocks noChangeAspect="1"/>
          </p:cNvPicPr>
          <p:nvPr/>
        </p:nvPicPr>
        <p:blipFill>
          <a:blip r:embed="rId2"/>
          <a:stretch>
            <a:fillRect/>
          </a:stretch>
        </p:blipFill>
        <p:spPr>
          <a:xfrm>
            <a:off x="2438400" y="2133600"/>
            <a:ext cx="4648200" cy="46482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
          <p:cNvSpPr>
            <a:spLocks noGrp="1" noChangeArrowheads="1"/>
          </p:cNvSpPr>
          <p:nvPr>
            <p:ph type="title"/>
          </p:nvPr>
        </p:nvSpPr>
        <p:spPr>
          <a:xfrm>
            <a:off x="990600" y="122238"/>
            <a:ext cx="7315200" cy="1020762"/>
          </a:xfrm>
        </p:spPr>
        <p:txBody>
          <a:bodyPr rIns="132080"/>
          <a:lstStyle/>
          <a:p>
            <a:pPr indent="0" eaLnBrk="1" hangingPunct="1"/>
            <a:r>
              <a:rPr lang="en-US" sz="4200" dirty="0">
                <a:solidFill>
                  <a:srgbClr val="FF0000"/>
                </a:solidFill>
              </a:rPr>
              <a:t>Our Focus-</a:t>
            </a:r>
            <a:r>
              <a:rPr lang="en-US" sz="4200" dirty="0" err="1">
                <a:solidFill>
                  <a:srgbClr val="FF0000"/>
                </a:solidFill>
              </a:rPr>
              <a:t>MyoTensegrity</a:t>
            </a:r>
            <a:endParaRPr lang="en-US" sz="4200" dirty="0">
              <a:solidFill>
                <a:srgbClr val="FF0000"/>
              </a:solidFill>
            </a:endParaRPr>
          </a:p>
        </p:txBody>
      </p:sp>
      <p:sp>
        <p:nvSpPr>
          <p:cNvPr id="83971" name="Rectangle 2"/>
          <p:cNvSpPr>
            <a:spLocks noGrp="1" noChangeArrowheads="1"/>
          </p:cNvSpPr>
          <p:nvPr>
            <p:ph type="body" idx="1"/>
          </p:nvPr>
        </p:nvSpPr>
        <p:spPr>
          <a:xfrm>
            <a:off x="2057400" y="1219200"/>
            <a:ext cx="5638800" cy="5638800"/>
          </a:xfrm>
        </p:spPr>
        <p:txBody>
          <a:bodyPr rIns="132080"/>
          <a:lstStyle/>
          <a:p>
            <a:pPr eaLnBrk="1" hangingPunct="1">
              <a:lnSpc>
                <a:spcPct val="80000"/>
              </a:lnSpc>
              <a:buClr>
                <a:srgbClr val="4D4D4D"/>
              </a:buClr>
            </a:pPr>
            <a:endParaRPr lang="en-GB" sz="2000" dirty="0"/>
          </a:p>
        </p:txBody>
      </p:sp>
      <p:pic>
        <p:nvPicPr>
          <p:cNvPr id="83972" name="Picture 3"/>
          <p:cNvPicPr>
            <a:picLocks noChangeArrowheads="1"/>
          </p:cNvPicPr>
          <p:nvPr/>
        </p:nvPicPr>
        <p:blipFill>
          <a:blip r:embed="rId2"/>
          <a:srcRect/>
          <a:stretch>
            <a:fillRect/>
          </a:stretch>
        </p:blipFill>
        <p:spPr bwMode="auto">
          <a:xfrm>
            <a:off x="1905000" y="2209800"/>
            <a:ext cx="5105400" cy="429101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304800"/>
            <a:ext cx="4495800" cy="685800"/>
          </a:xfrm>
        </p:spPr>
        <p:txBody>
          <a:bodyPr/>
          <a:lstStyle/>
          <a:p>
            <a:pPr eaLnBrk="1" hangingPunct="1">
              <a:defRPr/>
            </a:pPr>
            <a:r>
              <a:rPr lang="en-US" dirty="0">
                <a:ea typeface="+mj-ea"/>
                <a:cs typeface="+mj-cs"/>
              </a:rPr>
              <a:t>Bone</a:t>
            </a:r>
            <a:r>
              <a:rPr lang="en-US" dirty="0" smtClean="0">
                <a:ea typeface="+mj-ea"/>
                <a:cs typeface="+mj-cs"/>
              </a:rPr>
              <a:t> Growth</a:t>
            </a:r>
            <a:endParaRPr lang="en-US" dirty="0">
              <a:ea typeface="+mj-ea"/>
              <a:cs typeface="+mj-cs"/>
            </a:endParaRPr>
          </a:p>
        </p:txBody>
      </p:sp>
      <p:pic>
        <p:nvPicPr>
          <p:cNvPr id="4915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05000"/>
            <a:ext cx="4206844" cy="4724400"/>
          </a:xfrm>
          <a:prstGeom prst="rect">
            <a:avLst/>
          </a:prstGeom>
          <a:noFill/>
          <a:ln w="9525">
            <a:noFill/>
            <a:miter lim="800000"/>
            <a:headEnd/>
            <a:tailEnd/>
          </a:ln>
        </p:spPr>
      </p:pic>
      <p:pic>
        <p:nvPicPr>
          <p:cNvPr id="54276" name="Picture 4" descr="Fetus Head 12 week">
            <a:hlinkClick r:id="" action="ppaction://noaction"/>
          </p:cNvPr>
          <p:cNvPicPr>
            <a:picLocks noChangeAspect="1" noChangeArrowheads="1"/>
          </p:cNvPicPr>
          <p:nvPr/>
        </p:nvPicPr>
        <p:blipFill>
          <a:blip r:embed="rId4"/>
          <a:srcRect/>
          <a:stretch>
            <a:fillRect/>
          </a:stretch>
        </p:blipFill>
        <p:spPr bwMode="auto">
          <a:xfrm>
            <a:off x="4876800" y="2438400"/>
            <a:ext cx="4267200" cy="33432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54276"/>
                                        </p:tgtEl>
                                        <p:attrNameLst>
                                          <p:attrName>style.visibility</p:attrName>
                                        </p:attrNameLst>
                                      </p:cBhvr>
                                      <p:to>
                                        <p:strVal val="visible"/>
                                      </p:to>
                                    </p:set>
                                    <p:anim calcmode="lin" valueType="num">
                                      <p:cBhvr>
                                        <p:cTn id="7" dur="1000" fill="hold"/>
                                        <p:tgtEl>
                                          <p:spTgt spid="54276"/>
                                        </p:tgtEl>
                                        <p:attrNameLst>
                                          <p:attrName>ppt_w</p:attrName>
                                        </p:attrNameLst>
                                      </p:cBhvr>
                                      <p:tavLst>
                                        <p:tav tm="0">
                                          <p:val>
                                            <p:fltVal val="0"/>
                                          </p:val>
                                        </p:tav>
                                        <p:tav tm="100000">
                                          <p:val>
                                            <p:strVal val="#ppt_w"/>
                                          </p:val>
                                        </p:tav>
                                      </p:tavLst>
                                    </p:anim>
                                    <p:anim calcmode="lin" valueType="num">
                                      <p:cBhvr>
                                        <p:cTn id="8" dur="1000" fill="hold"/>
                                        <p:tgtEl>
                                          <p:spTgt spid="54276"/>
                                        </p:tgtEl>
                                        <p:attrNameLst>
                                          <p:attrName>ppt_h</p:attrName>
                                        </p:attrNameLst>
                                      </p:cBhvr>
                                      <p:tavLst>
                                        <p:tav tm="0">
                                          <p:val>
                                            <p:fltVal val="0"/>
                                          </p:val>
                                        </p:tav>
                                        <p:tav tm="100000">
                                          <p:val>
                                            <p:strVal val="#ppt_h"/>
                                          </p:val>
                                        </p:tav>
                                      </p:tavLst>
                                    </p:anim>
                                    <p:anim calcmode="lin" valueType="num">
                                      <p:cBhvr>
                                        <p:cTn id="9" dur="1000" fill="hold"/>
                                        <p:tgtEl>
                                          <p:spTgt spid="54276"/>
                                        </p:tgtEl>
                                        <p:attrNameLst>
                                          <p:attrName>style.rotation</p:attrName>
                                        </p:attrNameLst>
                                      </p:cBhvr>
                                      <p:tavLst>
                                        <p:tav tm="0">
                                          <p:val>
                                            <p:fltVal val="90"/>
                                          </p:val>
                                        </p:tav>
                                        <p:tav tm="100000">
                                          <p:val>
                                            <p:fltVal val="0"/>
                                          </p:val>
                                        </p:tav>
                                      </p:tavLst>
                                    </p:anim>
                                    <p:animEffect transition="in" filter="fade">
                                      <p:cBhvr>
                                        <p:cTn id="10" dur="1000"/>
                                        <p:tgtEl>
                                          <p:spTgt spid="54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3" name="AutoShape 49"/>
          <p:cNvSpPr>
            <a:spLocks noChangeArrowheads="1"/>
          </p:cNvSpPr>
          <p:nvPr/>
        </p:nvSpPr>
        <p:spPr bwMode="gray">
          <a:xfrm>
            <a:off x="1752600" y="1371600"/>
            <a:ext cx="7391400" cy="1371600"/>
          </a:xfrm>
          <a:prstGeom prst="roundRect">
            <a:avLst>
              <a:gd name="adj" fmla="val 0"/>
            </a:avLst>
          </a:prstGeom>
          <a:noFill/>
          <a:ln w="38100">
            <a:noFill/>
            <a:round/>
            <a:headEnd/>
            <a:tailEnd/>
          </a:ln>
        </p:spPr>
        <p:txBody>
          <a:bodyPr wrap="none" anchor="ctr">
            <a:prstTxWarp prst="textNoShape">
              <a:avLst/>
            </a:prstTxWarp>
          </a:bodyPr>
          <a:lstStyle/>
          <a:p>
            <a:pPr latinLnBrk="1"/>
            <a:r>
              <a:rPr lang="en-US" altLang="ko-KR" sz="5400" dirty="0" smtClean="0">
                <a:latin typeface="Calibri" pitchFamily="-110" charset="0"/>
                <a:ea typeface="Gulim" charset="0"/>
                <a:cs typeface="Gulim" charset="0"/>
              </a:rPr>
              <a:t>Are We Evolving ? </a:t>
            </a:r>
            <a:endParaRPr lang="en-US" altLang="ko-KR" sz="5400" baseline="-25000" dirty="0">
              <a:latin typeface="Calibri" pitchFamily="-110" charset="0"/>
              <a:ea typeface="Gulim" charset="0"/>
              <a:cs typeface="Gulim" charset="0"/>
            </a:endParaRPr>
          </a:p>
        </p:txBody>
      </p:sp>
      <p:sp>
        <p:nvSpPr>
          <p:cNvPr id="8211" name="AutoShape 63"/>
          <p:cNvSpPr>
            <a:spLocks noChangeArrowheads="1"/>
          </p:cNvSpPr>
          <p:nvPr/>
        </p:nvSpPr>
        <p:spPr bwMode="gray">
          <a:xfrm>
            <a:off x="2051050" y="4751388"/>
            <a:ext cx="620713" cy="581025"/>
          </a:xfrm>
          <a:prstGeom prst="roundRect">
            <a:avLst>
              <a:gd name="adj" fmla="val 16667"/>
            </a:avLst>
          </a:prstGeom>
          <a:noFill/>
          <a:ln w="38100">
            <a:noFill/>
            <a:round/>
            <a:headEnd/>
            <a:tailEnd/>
          </a:ln>
        </p:spPr>
        <p:txBody>
          <a:bodyPr wrap="none" anchor="ctr">
            <a:prstTxWarp prst="textNoShape">
              <a:avLst/>
            </a:prstTxWarp>
          </a:bodyPr>
          <a:lstStyle/>
          <a:p>
            <a:pPr latinLnBrk="1"/>
            <a:endParaRPr kumimoji="1" lang="en-US" altLang="ko-KR" b="1" dirty="0">
              <a:solidFill>
                <a:schemeClr val="bg1"/>
              </a:solidFill>
              <a:latin typeface="Calibri" pitchFamily="-110" charset="0"/>
              <a:ea typeface="Gulim" charset="0"/>
              <a:cs typeface="Gulim" charset="0"/>
            </a:endParaRPr>
          </a:p>
        </p:txBody>
      </p:sp>
      <p:pic>
        <p:nvPicPr>
          <p:cNvPr id="5" name="Picture 4" descr="Homersapie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925" y="2514600"/>
            <a:ext cx="8446149" cy="37274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3" name="AutoShape 49"/>
          <p:cNvSpPr>
            <a:spLocks noChangeArrowheads="1"/>
          </p:cNvSpPr>
          <p:nvPr/>
        </p:nvSpPr>
        <p:spPr bwMode="gray">
          <a:xfrm>
            <a:off x="1752600" y="1371600"/>
            <a:ext cx="7391400" cy="990600"/>
          </a:xfrm>
          <a:prstGeom prst="roundRect">
            <a:avLst>
              <a:gd name="adj" fmla="val 0"/>
            </a:avLst>
          </a:prstGeom>
          <a:noFill/>
          <a:ln w="38100">
            <a:noFill/>
            <a:round/>
            <a:headEnd/>
            <a:tailEnd/>
          </a:ln>
        </p:spPr>
        <p:txBody>
          <a:bodyPr wrap="none" anchor="ctr">
            <a:prstTxWarp prst="textNoShape">
              <a:avLst/>
            </a:prstTxWarp>
          </a:bodyPr>
          <a:lstStyle/>
          <a:p>
            <a:pPr latinLnBrk="1"/>
            <a:r>
              <a:rPr lang="en-US" altLang="ko-KR" sz="5400" dirty="0" smtClean="0">
                <a:latin typeface="Calibri" pitchFamily="-110" charset="0"/>
                <a:ea typeface="Gulim" charset="0"/>
                <a:cs typeface="Gulim" charset="0"/>
              </a:rPr>
              <a:t>              How ? </a:t>
            </a:r>
            <a:endParaRPr lang="en-US" altLang="ko-KR" sz="5400" baseline="-25000" dirty="0">
              <a:latin typeface="Calibri" pitchFamily="-110" charset="0"/>
              <a:ea typeface="Gulim" charset="0"/>
              <a:cs typeface="Gulim" charset="0"/>
            </a:endParaRPr>
          </a:p>
        </p:txBody>
      </p:sp>
      <p:sp>
        <p:nvSpPr>
          <p:cNvPr id="8211" name="AutoShape 63"/>
          <p:cNvSpPr>
            <a:spLocks noChangeArrowheads="1"/>
          </p:cNvSpPr>
          <p:nvPr/>
        </p:nvSpPr>
        <p:spPr bwMode="gray">
          <a:xfrm>
            <a:off x="2051050" y="4751388"/>
            <a:ext cx="620713" cy="581025"/>
          </a:xfrm>
          <a:prstGeom prst="roundRect">
            <a:avLst>
              <a:gd name="adj" fmla="val 16667"/>
            </a:avLst>
          </a:prstGeom>
          <a:noFill/>
          <a:ln w="38100">
            <a:noFill/>
            <a:round/>
            <a:headEnd/>
            <a:tailEnd/>
          </a:ln>
        </p:spPr>
        <p:txBody>
          <a:bodyPr wrap="none" anchor="ctr">
            <a:prstTxWarp prst="textNoShape">
              <a:avLst/>
            </a:prstTxWarp>
          </a:bodyPr>
          <a:lstStyle/>
          <a:p>
            <a:pPr latinLnBrk="1"/>
            <a:endParaRPr kumimoji="1" lang="en-US" altLang="ko-KR" b="1" dirty="0">
              <a:solidFill>
                <a:schemeClr val="bg1"/>
              </a:solidFill>
              <a:latin typeface="Calibri" pitchFamily="-110" charset="0"/>
              <a:ea typeface="Gulim" charset="0"/>
              <a:cs typeface="Gulim" charset="0"/>
            </a:endParaRPr>
          </a:p>
        </p:txBody>
      </p:sp>
      <p:pic>
        <p:nvPicPr>
          <p:cNvPr id="9" name="Picture 8" descr="Evolutionary Posture Changes.jpg"/>
          <p:cNvPicPr>
            <a:picLocks noChangeAspect="1"/>
          </p:cNvPicPr>
          <p:nvPr/>
        </p:nvPicPr>
        <p:blipFill>
          <a:blip r:embed="rId3"/>
          <a:stretch>
            <a:fillRect/>
          </a:stretch>
        </p:blipFill>
        <p:spPr>
          <a:xfrm>
            <a:off x="683533" y="3090862"/>
            <a:ext cx="7698467" cy="299384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p:cNvPicPr>
            <a:picLocks noChangeAspect="1" noChangeArrowheads="1"/>
          </p:cNvPicPr>
          <p:nvPr/>
        </p:nvPicPr>
        <p:blipFill>
          <a:blip r:embed="rId3"/>
          <a:srcRect/>
          <a:stretch>
            <a:fillRect/>
          </a:stretch>
        </p:blipFill>
        <p:spPr bwMode="auto">
          <a:xfrm>
            <a:off x="1498921" y="2362200"/>
            <a:ext cx="6146158" cy="4609352"/>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p:cNvPicPr>
            <a:picLocks noChangeAspect="1" noChangeArrowheads="1"/>
          </p:cNvPicPr>
          <p:nvPr/>
        </p:nvPicPr>
        <p:blipFill>
          <a:blip r:embed="rId3"/>
          <a:srcRect/>
          <a:stretch>
            <a:fillRect/>
          </a:stretch>
        </p:blipFill>
        <p:spPr bwMode="auto">
          <a:xfrm>
            <a:off x="1600200" y="2153381"/>
            <a:ext cx="6273188" cy="4704619"/>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p:cNvPicPr>
            <a:picLocks noChangeAspect="1" noChangeArrowheads="1"/>
          </p:cNvPicPr>
          <p:nvPr/>
        </p:nvPicPr>
        <p:blipFill>
          <a:blip r:embed="rId3"/>
          <a:srcRect/>
          <a:stretch>
            <a:fillRect/>
          </a:stretch>
        </p:blipFill>
        <p:spPr bwMode="auto">
          <a:xfrm>
            <a:off x="1676400" y="2152972"/>
            <a:ext cx="5257800" cy="3943122"/>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
          <p:cNvSpPr>
            <a:spLocks noGrp="1" noChangeArrowheads="1"/>
          </p:cNvSpPr>
          <p:nvPr>
            <p:ph type="title"/>
          </p:nvPr>
        </p:nvSpPr>
        <p:spPr>
          <a:xfrm>
            <a:off x="990600" y="5257800"/>
            <a:ext cx="7315200" cy="1447800"/>
          </a:xfrm>
        </p:spPr>
        <p:txBody>
          <a:bodyPr rIns="132080"/>
          <a:lstStyle/>
          <a:p>
            <a:pPr indent="0" eaLnBrk="1" hangingPunct="1"/>
            <a:r>
              <a:rPr lang="en-US" sz="4200" dirty="0"/>
              <a:t>Our Focus-Palpation Skills</a:t>
            </a:r>
          </a:p>
        </p:txBody>
      </p:sp>
      <p:sp>
        <p:nvSpPr>
          <p:cNvPr id="72707" name="Rectangle 2"/>
          <p:cNvSpPr>
            <a:spLocks noGrp="1" noChangeArrowheads="1"/>
          </p:cNvSpPr>
          <p:nvPr>
            <p:ph type="body" idx="1"/>
          </p:nvPr>
        </p:nvSpPr>
        <p:spPr>
          <a:xfrm>
            <a:off x="990600" y="1143000"/>
            <a:ext cx="7315200" cy="4572000"/>
          </a:xfrm>
        </p:spPr>
        <p:txBody>
          <a:bodyPr rIns="132080"/>
          <a:lstStyle/>
          <a:p>
            <a:pPr eaLnBrk="1" hangingPunct="1">
              <a:lnSpc>
                <a:spcPct val="80000"/>
              </a:lnSpc>
              <a:buClr>
                <a:srgbClr val="4D4D4D"/>
              </a:buClr>
            </a:pPr>
            <a:endParaRPr lang="en-GB" sz="2000" dirty="0"/>
          </a:p>
        </p:txBody>
      </p:sp>
      <p:pic>
        <p:nvPicPr>
          <p:cNvPr id="72708" name="Picture 3"/>
          <p:cNvPicPr>
            <a:picLocks noChangeArrowheads="1"/>
          </p:cNvPicPr>
          <p:nvPr/>
        </p:nvPicPr>
        <p:blipFill>
          <a:blip r:embed="rId3"/>
          <a:srcRect/>
          <a:stretch>
            <a:fillRect/>
          </a:stretch>
        </p:blipFill>
        <p:spPr bwMode="auto">
          <a:xfrm>
            <a:off x="2362200" y="2209800"/>
            <a:ext cx="4419600" cy="35369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68350" y="1816100"/>
            <a:ext cx="7315200" cy="609600"/>
          </a:xfrm>
        </p:spPr>
        <p:txBody>
          <a:bodyPr>
            <a:normAutofit fontScale="90000"/>
          </a:bodyPr>
          <a:lstStyle/>
          <a:p>
            <a:r>
              <a:rPr lang="en-GB" sz="4000">
                <a:solidFill>
                  <a:schemeClr val="bg1"/>
                </a:solidFill>
                <a:latin typeface="Tahoma" pitchFamily="-110" charset="0"/>
                <a:ea typeface="Tahoma" pitchFamily="-110" charset="0"/>
                <a:cs typeface="Tahoma" pitchFamily="-110" charset="0"/>
              </a:rPr>
              <a:t>Comparison</a:t>
            </a:r>
          </a:p>
        </p:txBody>
      </p:sp>
      <p:sp>
        <p:nvSpPr>
          <p:cNvPr id="10243" name="Rectangle 13"/>
          <p:cNvSpPr>
            <a:spLocks noChangeArrowheads="1"/>
          </p:cNvSpPr>
          <p:nvPr/>
        </p:nvSpPr>
        <p:spPr bwMode="auto">
          <a:xfrm>
            <a:off x="2901950" y="2425700"/>
            <a:ext cx="4413250" cy="369332"/>
          </a:xfrm>
          <a:prstGeom prst="rect">
            <a:avLst/>
          </a:prstGeom>
          <a:noFill/>
          <a:ln w="9525">
            <a:noFill/>
            <a:miter lim="800000"/>
            <a:headEnd/>
            <a:tailEnd/>
          </a:ln>
        </p:spPr>
        <p:txBody>
          <a:bodyPr wrap="square">
            <a:prstTxWarp prst="textNoShape">
              <a:avLst/>
            </a:prstTxWarp>
            <a:spAutoFit/>
          </a:bodyPr>
          <a:lstStyle/>
          <a:p>
            <a:r>
              <a:rPr lang="en-GB" dirty="0" smtClean="0">
                <a:solidFill>
                  <a:schemeClr val="bg1"/>
                </a:solidFill>
                <a:latin typeface="Calibri" pitchFamily="-110" charset="0"/>
              </a:rPr>
              <a:t>WHAT IS THE DIFFERENCE BETWEEN</a:t>
            </a:r>
            <a:r>
              <a:rPr lang="en-US" dirty="0" smtClean="0">
                <a:solidFill>
                  <a:schemeClr val="bg1"/>
                </a:solidFill>
                <a:latin typeface="Calibri" pitchFamily="-110" charset="0"/>
              </a:rPr>
              <a:t>………..</a:t>
            </a:r>
            <a:endParaRPr lang="en-GB" dirty="0">
              <a:solidFill>
                <a:schemeClr val="bg1"/>
              </a:solidFill>
              <a:latin typeface="Calibri" pitchFamily="-110" charset="0"/>
            </a:endParaRPr>
          </a:p>
        </p:txBody>
      </p:sp>
      <p:sp>
        <p:nvSpPr>
          <p:cNvPr id="36866" name="Rectangle 5"/>
          <p:cNvSpPr>
            <a:spLocks noChangeArrowheads="1"/>
          </p:cNvSpPr>
          <p:nvPr/>
        </p:nvSpPr>
        <p:spPr bwMode="gray">
          <a:xfrm>
            <a:off x="4800600" y="3429000"/>
            <a:ext cx="3511550" cy="2578100"/>
          </a:xfrm>
          <a:prstGeom prst="rect">
            <a:avLst/>
          </a:prstGeom>
          <a:gradFill rotWithShape="1">
            <a:gsLst>
              <a:gs pos="0">
                <a:srgbClr val="FFFFFF"/>
              </a:gs>
              <a:gs pos="100000">
                <a:srgbClr val="EAEAEA"/>
              </a:gs>
            </a:gsLst>
            <a:lin ang="5400000" scaled="1"/>
          </a:gradFill>
          <a:ln w="12700">
            <a:solidFill>
              <a:srgbClr val="DDDDDD"/>
            </a:solidFill>
            <a:miter lim="800000"/>
            <a:headEnd/>
            <a:tailEnd/>
          </a:ln>
          <a:effectLst>
            <a:outerShdw dist="53882" dir="2700000" algn="ctr" rotWithShape="0">
              <a:srgbClr val="808080">
                <a:alpha val="50000"/>
              </a:srgbClr>
            </a:outerShdw>
          </a:effectLst>
        </p:spPr>
        <p:txBody>
          <a:bodyPr lIns="216000" tIns="288000" rIns="36000" bIns="72000">
            <a:prstTxWarp prst="textNoShape">
              <a:avLst/>
            </a:prstTxWarp>
          </a:bodyPr>
          <a:lstStyle/>
          <a:p>
            <a:pPr marL="190500" indent="-190500">
              <a:lnSpc>
                <a:spcPct val="90000"/>
              </a:lnSpc>
              <a:spcAft>
                <a:spcPct val="20000"/>
              </a:spcAft>
              <a:buClr>
                <a:srgbClr val="292929"/>
              </a:buClr>
              <a:buFont typeface="Wingdings" pitchFamily="-110" charset="2"/>
              <a:buChar char="§"/>
            </a:pPr>
            <a:r>
              <a:rPr lang="en-GB" dirty="0" smtClean="0">
                <a:solidFill>
                  <a:srgbClr val="000000"/>
                </a:solidFill>
              </a:rPr>
              <a:t>SUEDO PHYSIOTHERAPISTS</a:t>
            </a:r>
          </a:p>
          <a:p>
            <a:pPr marL="190500" indent="-190500">
              <a:lnSpc>
                <a:spcPct val="90000"/>
              </a:lnSpc>
              <a:spcAft>
                <a:spcPct val="20000"/>
              </a:spcAft>
              <a:buClr>
                <a:srgbClr val="292929"/>
              </a:buClr>
              <a:buFont typeface="Wingdings" pitchFamily="-110" charset="2"/>
              <a:buChar char="§"/>
            </a:pPr>
            <a:r>
              <a:rPr lang="en-GB" dirty="0" smtClean="0">
                <a:solidFill>
                  <a:srgbClr val="000000"/>
                </a:solidFill>
              </a:rPr>
              <a:t>ULTRASOUND</a:t>
            </a:r>
          </a:p>
          <a:p>
            <a:pPr marL="190500" indent="-190500">
              <a:lnSpc>
                <a:spcPct val="90000"/>
              </a:lnSpc>
              <a:spcAft>
                <a:spcPct val="20000"/>
              </a:spcAft>
              <a:buClr>
                <a:srgbClr val="292929"/>
              </a:buClr>
              <a:buFont typeface="Wingdings" pitchFamily="-110" charset="2"/>
              <a:buChar char="§"/>
            </a:pPr>
            <a:r>
              <a:rPr lang="en-GB" dirty="0" smtClean="0">
                <a:solidFill>
                  <a:srgbClr val="000000"/>
                </a:solidFill>
              </a:rPr>
              <a:t>INTERFERENTIAL</a:t>
            </a:r>
          </a:p>
          <a:p>
            <a:pPr marL="190500" indent="-190500">
              <a:lnSpc>
                <a:spcPct val="90000"/>
              </a:lnSpc>
              <a:spcAft>
                <a:spcPct val="20000"/>
              </a:spcAft>
              <a:buClr>
                <a:srgbClr val="292929"/>
              </a:buClr>
              <a:buFont typeface="Wingdings" pitchFamily="-110" charset="2"/>
              <a:buChar char="§"/>
            </a:pPr>
            <a:r>
              <a:rPr lang="en-GB" dirty="0" smtClean="0">
                <a:solidFill>
                  <a:srgbClr val="000000"/>
                </a:solidFill>
              </a:rPr>
              <a:t>HIGH VELOCITY</a:t>
            </a:r>
          </a:p>
          <a:p>
            <a:pPr marL="190500" indent="-190500">
              <a:lnSpc>
                <a:spcPct val="90000"/>
              </a:lnSpc>
              <a:spcAft>
                <a:spcPct val="20000"/>
              </a:spcAft>
              <a:buClr>
                <a:srgbClr val="292929"/>
              </a:buClr>
              <a:buFont typeface="Wingdings" pitchFamily="-110" charset="2"/>
              <a:buChar char="§"/>
            </a:pPr>
            <a:r>
              <a:rPr lang="en-GB" dirty="0" smtClean="0">
                <a:solidFill>
                  <a:srgbClr val="000000"/>
                </a:solidFill>
              </a:rPr>
              <a:t>DO NOT TREAT SERIOUS MEDICAL CONDITIONS</a:t>
            </a:r>
          </a:p>
          <a:p>
            <a:pPr marL="190500" indent="-190500">
              <a:lnSpc>
                <a:spcPct val="90000"/>
              </a:lnSpc>
              <a:spcAft>
                <a:spcPct val="20000"/>
              </a:spcAft>
              <a:buClr>
                <a:srgbClr val="292929"/>
              </a:buClr>
              <a:buFont typeface="Wingdings" pitchFamily="-110" charset="2"/>
              <a:buChar char="§"/>
            </a:pPr>
            <a:endParaRPr lang="en-GB" dirty="0" smtClean="0">
              <a:solidFill>
                <a:srgbClr val="000000"/>
              </a:solidFill>
            </a:endParaRPr>
          </a:p>
          <a:p>
            <a:pPr marL="190500" indent="-190500">
              <a:lnSpc>
                <a:spcPct val="90000"/>
              </a:lnSpc>
              <a:spcAft>
                <a:spcPct val="20000"/>
              </a:spcAft>
              <a:buClr>
                <a:srgbClr val="292929"/>
              </a:buClr>
              <a:buFont typeface="Wingdings" pitchFamily="-110" charset="2"/>
              <a:buChar char="§"/>
            </a:pPr>
            <a:endParaRPr lang="en-GB" dirty="0">
              <a:solidFill>
                <a:srgbClr val="000000"/>
              </a:solidFill>
            </a:endParaRPr>
          </a:p>
        </p:txBody>
      </p:sp>
      <p:sp>
        <p:nvSpPr>
          <p:cNvPr id="36867" name="Rectangle 3"/>
          <p:cNvSpPr>
            <a:spLocks noChangeArrowheads="1"/>
          </p:cNvSpPr>
          <p:nvPr/>
        </p:nvSpPr>
        <p:spPr bwMode="gray">
          <a:xfrm>
            <a:off x="1149350" y="3429000"/>
            <a:ext cx="3435350" cy="2578100"/>
          </a:xfrm>
          <a:prstGeom prst="rect">
            <a:avLst/>
          </a:prstGeom>
          <a:gradFill rotWithShape="1">
            <a:gsLst>
              <a:gs pos="0">
                <a:srgbClr val="FFFFFF"/>
              </a:gs>
              <a:gs pos="100000">
                <a:srgbClr val="EAEAEA"/>
              </a:gs>
            </a:gsLst>
            <a:lin ang="5400000" scaled="1"/>
          </a:gradFill>
          <a:ln w="12700">
            <a:solidFill>
              <a:srgbClr val="DDDDDD"/>
            </a:solidFill>
            <a:miter lim="800000"/>
            <a:headEnd/>
            <a:tailEnd/>
          </a:ln>
          <a:effectLst>
            <a:outerShdw dist="53882" dir="2700000" algn="ctr" rotWithShape="0">
              <a:srgbClr val="808080">
                <a:alpha val="50000"/>
              </a:srgbClr>
            </a:outerShdw>
          </a:effectLst>
        </p:spPr>
        <p:txBody>
          <a:bodyPr lIns="216000" tIns="288000" rIns="36000" bIns="72000">
            <a:prstTxWarp prst="textNoShape">
              <a:avLst/>
            </a:prstTxWarp>
          </a:bodyPr>
          <a:lstStyle/>
          <a:p>
            <a:pPr marL="190500" indent="-190500">
              <a:lnSpc>
                <a:spcPct val="90000"/>
              </a:lnSpc>
              <a:spcAft>
                <a:spcPct val="20000"/>
              </a:spcAft>
              <a:buClr>
                <a:srgbClr val="292929"/>
              </a:buClr>
              <a:buFont typeface="Wingdings" pitchFamily="-110" charset="2"/>
              <a:buChar char="§"/>
            </a:pPr>
            <a:r>
              <a:rPr lang="en-GB" dirty="0" smtClean="0">
                <a:solidFill>
                  <a:srgbClr val="000000"/>
                </a:solidFill>
              </a:rPr>
              <a:t>COMPLEMENTARY MEDICAL</a:t>
            </a:r>
          </a:p>
          <a:p>
            <a:pPr marL="190500" indent="-190500">
              <a:lnSpc>
                <a:spcPct val="90000"/>
              </a:lnSpc>
              <a:spcAft>
                <a:spcPct val="20000"/>
              </a:spcAft>
              <a:buClr>
                <a:srgbClr val="292929"/>
              </a:buClr>
              <a:buFont typeface="Wingdings" pitchFamily="-110" charset="2"/>
              <a:buChar char="§"/>
            </a:pPr>
            <a:r>
              <a:rPr lang="en-GB" dirty="0" smtClean="0">
                <a:solidFill>
                  <a:srgbClr val="000000"/>
                </a:solidFill>
              </a:rPr>
              <a:t>WHOLE BODY</a:t>
            </a:r>
          </a:p>
          <a:p>
            <a:pPr marL="190500" indent="-190500">
              <a:lnSpc>
                <a:spcPct val="90000"/>
              </a:lnSpc>
              <a:spcAft>
                <a:spcPct val="20000"/>
              </a:spcAft>
              <a:buClr>
                <a:srgbClr val="292929"/>
              </a:buClr>
              <a:buFont typeface="Wingdings" pitchFamily="-110" charset="2"/>
              <a:buChar char="§"/>
            </a:pPr>
            <a:r>
              <a:rPr lang="en-GB" dirty="0" smtClean="0">
                <a:solidFill>
                  <a:srgbClr val="000000"/>
                </a:solidFill>
              </a:rPr>
              <a:t>SCIENCE BASED</a:t>
            </a:r>
          </a:p>
          <a:p>
            <a:pPr marL="190500" indent="-190500">
              <a:lnSpc>
                <a:spcPct val="90000"/>
              </a:lnSpc>
              <a:spcAft>
                <a:spcPct val="20000"/>
              </a:spcAft>
              <a:buClr>
                <a:srgbClr val="292929"/>
              </a:buClr>
              <a:buFont typeface="Wingdings" pitchFamily="-110" charset="2"/>
              <a:buChar char="§"/>
            </a:pPr>
            <a:r>
              <a:rPr lang="en-GB" dirty="0" smtClean="0">
                <a:solidFill>
                  <a:srgbClr val="000000"/>
                </a:solidFill>
              </a:rPr>
              <a:t>CHRONIC PAIN</a:t>
            </a:r>
          </a:p>
          <a:p>
            <a:pPr marL="190500" indent="-190500">
              <a:lnSpc>
                <a:spcPct val="90000"/>
              </a:lnSpc>
              <a:spcAft>
                <a:spcPct val="20000"/>
              </a:spcAft>
              <a:buClr>
                <a:srgbClr val="292929"/>
              </a:buClr>
              <a:buFont typeface="Wingdings" pitchFamily="-110" charset="2"/>
              <a:buChar char="§"/>
            </a:pPr>
            <a:r>
              <a:rPr lang="en-US" dirty="0" smtClean="0">
                <a:solidFill>
                  <a:srgbClr val="000000"/>
                </a:solidFill>
              </a:rPr>
              <a:t>CHANGES IN SENSATIONS</a:t>
            </a:r>
            <a:endParaRPr lang="en-GB" dirty="0" smtClean="0">
              <a:solidFill>
                <a:srgbClr val="000000"/>
              </a:solidFill>
            </a:endParaRPr>
          </a:p>
        </p:txBody>
      </p:sp>
      <p:sp>
        <p:nvSpPr>
          <p:cNvPr id="36870" name="Rectangle 11"/>
          <p:cNvSpPr>
            <a:spLocks noChangeArrowheads="1"/>
          </p:cNvSpPr>
          <p:nvPr/>
        </p:nvSpPr>
        <p:spPr bwMode="gray">
          <a:xfrm>
            <a:off x="4800600" y="3168650"/>
            <a:ext cx="3511550" cy="260350"/>
          </a:xfrm>
          <a:prstGeom prst="rect">
            <a:avLst/>
          </a:prstGeom>
          <a:solidFill>
            <a:schemeClr val="hlink"/>
          </a:solidFill>
          <a:ln w="12700">
            <a:solidFill>
              <a:srgbClr val="DDDDDD"/>
            </a:solidFill>
            <a:miter lim="800000"/>
            <a:headEnd/>
            <a:tailEnd/>
          </a:ln>
          <a:effectLst>
            <a:outerShdw dist="53882" dir="2700000" algn="ctr" rotWithShape="0">
              <a:srgbClr val="808080">
                <a:alpha val="50000"/>
              </a:srgbClr>
            </a:outerShdw>
          </a:effectLst>
        </p:spPr>
        <p:txBody>
          <a:bodyPr lIns="0" tIns="0" rIns="0" bIns="0" anchor="ctr">
            <a:prstTxWarp prst="textNoShape">
              <a:avLst/>
            </a:prstTxWarp>
          </a:bodyPr>
          <a:lstStyle/>
          <a:p>
            <a:pPr defTabSz="801688" eaLnBrk="0" hangingPunct="0"/>
            <a:r>
              <a:rPr lang="en-GB" b="1">
                <a:solidFill>
                  <a:schemeClr val="bg1"/>
                </a:solidFill>
              </a:rPr>
              <a:t>Negative</a:t>
            </a:r>
          </a:p>
        </p:txBody>
      </p:sp>
      <p:sp>
        <p:nvSpPr>
          <p:cNvPr id="36871" name="Rectangle 7"/>
          <p:cNvSpPr>
            <a:spLocks noChangeArrowheads="1"/>
          </p:cNvSpPr>
          <p:nvPr/>
        </p:nvSpPr>
        <p:spPr bwMode="gray">
          <a:xfrm>
            <a:off x="1149350" y="3168650"/>
            <a:ext cx="3435350" cy="260350"/>
          </a:xfrm>
          <a:prstGeom prst="rect">
            <a:avLst/>
          </a:prstGeom>
          <a:solidFill>
            <a:schemeClr val="hlink"/>
          </a:solidFill>
          <a:ln w="12700">
            <a:solidFill>
              <a:srgbClr val="DDDDDD"/>
            </a:solidFill>
            <a:miter lim="800000"/>
            <a:headEnd/>
            <a:tailEnd/>
          </a:ln>
          <a:effectLst>
            <a:outerShdw dist="53882" dir="2700000" algn="ctr" rotWithShape="0">
              <a:srgbClr val="808080">
                <a:alpha val="50000"/>
              </a:srgbClr>
            </a:outerShdw>
          </a:effectLst>
        </p:spPr>
        <p:txBody>
          <a:bodyPr lIns="0" tIns="0" rIns="0" bIns="0" anchor="ctr">
            <a:prstTxWarp prst="textNoShape">
              <a:avLst/>
            </a:prstTxWarp>
          </a:bodyPr>
          <a:lstStyle/>
          <a:p>
            <a:pPr defTabSz="801688" eaLnBrk="0" hangingPunct="0"/>
            <a:r>
              <a:rPr lang="en-GB" b="1">
                <a:solidFill>
                  <a:schemeClr val="bg1"/>
                </a:solidFill>
              </a:rPr>
              <a:t>Positive</a:t>
            </a:r>
          </a:p>
        </p:txBody>
      </p:sp>
      <p:sp>
        <p:nvSpPr>
          <p:cNvPr id="3" name="Rectangle 11"/>
          <p:cNvSpPr>
            <a:spLocks noChangeArrowheads="1"/>
          </p:cNvSpPr>
          <p:nvPr/>
        </p:nvSpPr>
        <p:spPr bwMode="gray">
          <a:xfrm>
            <a:off x="4800600" y="3168650"/>
            <a:ext cx="3511550" cy="260350"/>
          </a:xfrm>
          <a:prstGeom prst="rect">
            <a:avLst/>
          </a:prstGeom>
          <a:solidFill>
            <a:srgbClr val="CC0000"/>
          </a:solidFill>
          <a:ln w="12700">
            <a:solidFill>
              <a:srgbClr val="DDDDDD"/>
            </a:solidFill>
            <a:miter lim="800000"/>
            <a:headEnd/>
            <a:tailEnd/>
          </a:ln>
          <a:effectLst>
            <a:outerShdw dist="53882" dir="2700000" algn="ctr" rotWithShape="0">
              <a:srgbClr val="808080">
                <a:alpha val="50000"/>
              </a:srgbClr>
            </a:outerShdw>
          </a:effectLst>
        </p:spPr>
        <p:txBody>
          <a:bodyPr lIns="0" tIns="0" rIns="0" bIns="0" anchor="ctr">
            <a:prstTxWarp prst="textNoShape">
              <a:avLst/>
            </a:prstTxWarp>
          </a:bodyPr>
          <a:lstStyle/>
          <a:p>
            <a:pPr defTabSz="801688" eaLnBrk="0" hangingPunct="0"/>
            <a:r>
              <a:rPr lang="en-GB" b="1" dirty="0" smtClean="0">
                <a:solidFill>
                  <a:schemeClr val="bg1"/>
                </a:solidFill>
              </a:rPr>
              <a:t>WHAT NMT IS NOT</a:t>
            </a:r>
            <a:endParaRPr lang="en-GB" b="1" dirty="0">
              <a:solidFill>
                <a:schemeClr val="bg1"/>
              </a:solidFill>
            </a:endParaRPr>
          </a:p>
        </p:txBody>
      </p:sp>
      <p:sp>
        <p:nvSpPr>
          <p:cNvPr id="4" name="Rectangle 7"/>
          <p:cNvSpPr>
            <a:spLocks noChangeArrowheads="1"/>
          </p:cNvSpPr>
          <p:nvPr/>
        </p:nvSpPr>
        <p:spPr bwMode="gray">
          <a:xfrm>
            <a:off x="1149350" y="3168650"/>
            <a:ext cx="3435350" cy="260350"/>
          </a:xfrm>
          <a:prstGeom prst="rect">
            <a:avLst/>
          </a:prstGeom>
          <a:solidFill>
            <a:srgbClr val="008000"/>
          </a:solidFill>
          <a:ln w="12700">
            <a:solidFill>
              <a:srgbClr val="DDDDDD"/>
            </a:solidFill>
            <a:miter lim="800000"/>
            <a:headEnd/>
            <a:tailEnd/>
          </a:ln>
          <a:effectLst>
            <a:outerShdw dist="53882" dir="2700000" algn="ctr" rotWithShape="0">
              <a:srgbClr val="808080">
                <a:alpha val="50000"/>
              </a:srgbClr>
            </a:outerShdw>
          </a:effectLst>
        </p:spPr>
        <p:txBody>
          <a:bodyPr lIns="0" tIns="0" rIns="0" bIns="0" anchor="ctr">
            <a:prstTxWarp prst="textNoShape">
              <a:avLst/>
            </a:prstTxWarp>
          </a:bodyPr>
          <a:lstStyle/>
          <a:p>
            <a:pPr defTabSz="801688" eaLnBrk="0" hangingPunct="0"/>
            <a:r>
              <a:rPr lang="en-GB" b="1" dirty="0" smtClean="0">
                <a:solidFill>
                  <a:schemeClr val="bg1"/>
                </a:solidFill>
              </a:rPr>
              <a:t>WHAT IS NMT</a:t>
            </a:r>
            <a:endParaRPr lang="en-GB" b="1" dirty="0">
              <a:solidFill>
                <a:schemeClr val="bg1"/>
              </a:solidFill>
            </a:endParaRPr>
          </a:p>
        </p:txBody>
      </p:sp>
      <p:grpSp>
        <p:nvGrpSpPr>
          <p:cNvPr id="10251" name="Group 35"/>
          <p:cNvGrpSpPr>
            <a:grpSpLocks/>
          </p:cNvGrpSpPr>
          <p:nvPr/>
        </p:nvGrpSpPr>
        <p:grpSpPr bwMode="auto">
          <a:xfrm>
            <a:off x="4006850" y="3081338"/>
            <a:ext cx="479425" cy="409575"/>
            <a:chOff x="2339" y="904"/>
            <a:chExt cx="358" cy="358"/>
          </a:xfrm>
        </p:grpSpPr>
        <p:sp>
          <p:nvSpPr>
            <p:cNvPr id="36891" name="Oval 27"/>
            <p:cNvSpPr>
              <a:spLocks noChangeArrowheads="1"/>
            </p:cNvSpPr>
            <p:nvPr/>
          </p:nvSpPr>
          <p:spPr bwMode="auto">
            <a:xfrm>
              <a:off x="2339" y="904"/>
              <a:ext cx="358" cy="358"/>
            </a:xfrm>
            <a:prstGeom prst="ellipse">
              <a:avLst/>
            </a:prstGeom>
            <a:gradFill rotWithShape="1">
              <a:gsLst>
                <a:gs pos="0">
                  <a:srgbClr val="ECECEC"/>
                </a:gs>
                <a:gs pos="100000">
                  <a:srgbClr val="B2B2B2"/>
                </a:gs>
              </a:gsLst>
              <a:path path="shape">
                <a:fillToRect l="50000" t="50000" r="50000" b="50000"/>
              </a:path>
            </a:gradFill>
            <a:ln w="28575">
              <a:solidFill>
                <a:schemeClr val="bg1"/>
              </a:solidFill>
              <a:round/>
              <a:headEnd/>
              <a:tailEnd/>
            </a:ln>
            <a:effectLst>
              <a:outerShdw dist="53882" dir="2700000" algn="ctr" rotWithShape="0">
                <a:srgbClr val="333333">
                  <a:alpha val="50000"/>
                </a:srgbClr>
              </a:outerShdw>
            </a:effectLst>
          </p:spPr>
          <p:txBody>
            <a:bodyPr wrap="none" anchor="ctr">
              <a:prstTxWarp prst="textNoShape">
                <a:avLst/>
              </a:prstTxWarp>
            </a:bodyPr>
            <a:lstStyle/>
            <a:p>
              <a:endParaRPr lang="de-DE">
                <a:ea typeface="Arial" pitchFamily="-110" charset="0"/>
                <a:cs typeface="Arial" pitchFamily="-110" charset="0"/>
              </a:endParaRPr>
            </a:p>
          </p:txBody>
        </p:sp>
        <p:sp>
          <p:nvSpPr>
            <p:cNvPr id="10257" name="AutoShape 28"/>
            <p:cNvSpPr>
              <a:spLocks noChangeArrowheads="1"/>
            </p:cNvSpPr>
            <p:nvPr/>
          </p:nvSpPr>
          <p:spPr bwMode="auto">
            <a:xfrm>
              <a:off x="2418" y="989"/>
              <a:ext cx="200" cy="188"/>
            </a:xfrm>
            <a:prstGeom prst="plus">
              <a:avLst>
                <a:gd name="adj" fmla="val 34301"/>
              </a:avLst>
            </a:prstGeom>
            <a:gradFill rotWithShape="1">
              <a:gsLst>
                <a:gs pos="0">
                  <a:srgbClr val="4C7013"/>
                </a:gs>
                <a:gs pos="100000">
                  <a:srgbClr val="233409"/>
                </a:gs>
              </a:gsLst>
              <a:lin ang="2700000" scaled="1"/>
            </a:gradFill>
            <a:ln w="9525">
              <a:solidFill>
                <a:schemeClr val="bg1"/>
              </a:solidFill>
              <a:miter lim="800000"/>
              <a:headEnd/>
              <a:tailEnd/>
            </a:ln>
          </p:spPr>
          <p:txBody>
            <a:bodyPr wrap="none" anchor="ctr">
              <a:prstTxWarp prst="textNoShape">
                <a:avLst/>
              </a:prstTxWarp>
            </a:bodyPr>
            <a:lstStyle/>
            <a:p>
              <a:endParaRPr lang="en-GB">
                <a:latin typeface="Calibri" pitchFamily="-110" charset="0"/>
              </a:endParaRPr>
            </a:p>
          </p:txBody>
        </p:sp>
        <p:sp>
          <p:nvSpPr>
            <p:cNvPr id="36893" name="Oval 29"/>
            <p:cNvSpPr>
              <a:spLocks noChangeArrowheads="1"/>
            </p:cNvSpPr>
            <p:nvPr/>
          </p:nvSpPr>
          <p:spPr bwMode="auto">
            <a:xfrm>
              <a:off x="2418" y="916"/>
              <a:ext cx="196" cy="140"/>
            </a:xfrm>
            <a:prstGeom prst="ellipse">
              <a:avLst/>
            </a:prstGeom>
            <a:gradFill rotWithShape="1">
              <a:gsLst>
                <a:gs pos="0">
                  <a:schemeClr val="bg1"/>
                </a:gs>
                <a:gs pos="100000">
                  <a:schemeClr val="bg1">
                    <a:gamma/>
                    <a:shade val="89020"/>
                    <a:invGamma/>
                    <a:alpha val="0"/>
                  </a:schemeClr>
                </a:gs>
              </a:gsLst>
              <a:lin ang="5400000" scaled="1"/>
            </a:gradFill>
            <a:ln w="9525">
              <a:noFill/>
              <a:round/>
              <a:headEnd/>
              <a:tailEnd/>
            </a:ln>
            <a:effectLst/>
          </p:spPr>
          <p:txBody>
            <a:bodyPr wrap="none" anchor="ctr">
              <a:prstTxWarp prst="textNoShape">
                <a:avLst/>
              </a:prstTxWarp>
            </a:bodyPr>
            <a:lstStyle/>
            <a:p>
              <a:endParaRPr lang="de-DE">
                <a:ea typeface="Arial" pitchFamily="-110" charset="0"/>
                <a:cs typeface="Arial" pitchFamily="-110" charset="0"/>
              </a:endParaRPr>
            </a:p>
          </p:txBody>
        </p:sp>
      </p:grpSp>
      <p:grpSp>
        <p:nvGrpSpPr>
          <p:cNvPr id="10252" name="Group 31"/>
          <p:cNvGrpSpPr>
            <a:grpSpLocks/>
          </p:cNvGrpSpPr>
          <p:nvPr/>
        </p:nvGrpSpPr>
        <p:grpSpPr bwMode="auto">
          <a:xfrm>
            <a:off x="7727950" y="3081338"/>
            <a:ext cx="474663" cy="406400"/>
            <a:chOff x="1832" y="3056"/>
            <a:chExt cx="680" cy="680"/>
          </a:xfrm>
        </p:grpSpPr>
        <p:sp>
          <p:nvSpPr>
            <p:cNvPr id="36896" name="Oval 32"/>
            <p:cNvSpPr>
              <a:spLocks noChangeArrowheads="1"/>
            </p:cNvSpPr>
            <p:nvPr/>
          </p:nvSpPr>
          <p:spPr bwMode="auto">
            <a:xfrm>
              <a:off x="1832" y="3056"/>
              <a:ext cx="680" cy="680"/>
            </a:xfrm>
            <a:prstGeom prst="ellipse">
              <a:avLst/>
            </a:prstGeom>
            <a:gradFill rotWithShape="1">
              <a:gsLst>
                <a:gs pos="0">
                  <a:srgbClr val="ECECEC"/>
                </a:gs>
                <a:gs pos="100000">
                  <a:srgbClr val="B2B2B2"/>
                </a:gs>
              </a:gsLst>
              <a:path path="shape">
                <a:fillToRect l="50000" t="50000" r="50000" b="50000"/>
              </a:path>
            </a:gradFill>
            <a:ln w="28575">
              <a:solidFill>
                <a:schemeClr val="bg1"/>
              </a:solidFill>
              <a:round/>
              <a:headEnd/>
              <a:tailEnd/>
            </a:ln>
            <a:effectLst>
              <a:outerShdw dist="53882" dir="2700000" algn="ctr" rotWithShape="0">
                <a:srgbClr val="333333">
                  <a:alpha val="50000"/>
                </a:srgbClr>
              </a:outerShdw>
            </a:effectLst>
          </p:spPr>
          <p:txBody>
            <a:bodyPr wrap="none" anchor="ctr">
              <a:prstTxWarp prst="textNoShape">
                <a:avLst/>
              </a:prstTxWarp>
            </a:bodyPr>
            <a:lstStyle/>
            <a:p>
              <a:endParaRPr lang="de-DE">
                <a:ea typeface="Arial" pitchFamily="-110" charset="0"/>
                <a:cs typeface="Arial" pitchFamily="-110" charset="0"/>
              </a:endParaRPr>
            </a:p>
          </p:txBody>
        </p:sp>
        <p:sp>
          <p:nvSpPr>
            <p:cNvPr id="10254" name="Rectangle 33"/>
            <p:cNvSpPr>
              <a:spLocks noChangeArrowheads="1"/>
            </p:cNvSpPr>
            <p:nvPr/>
          </p:nvSpPr>
          <p:spPr bwMode="auto">
            <a:xfrm>
              <a:off x="1984" y="3341"/>
              <a:ext cx="376" cy="111"/>
            </a:xfrm>
            <a:prstGeom prst="rect">
              <a:avLst/>
            </a:prstGeom>
            <a:gradFill rotWithShape="1">
              <a:gsLst>
                <a:gs pos="0">
                  <a:srgbClr val="C40505"/>
                </a:gs>
                <a:gs pos="100000">
                  <a:srgbClr val="5B0202"/>
                </a:gs>
              </a:gsLst>
              <a:lin ang="2700000" scaled="1"/>
            </a:gradFill>
            <a:ln w="9525">
              <a:solidFill>
                <a:schemeClr val="bg1"/>
              </a:solidFill>
              <a:miter lim="800000"/>
              <a:headEnd/>
              <a:tailEnd/>
            </a:ln>
          </p:spPr>
          <p:txBody>
            <a:bodyPr wrap="none" anchor="ctr">
              <a:prstTxWarp prst="textNoShape">
                <a:avLst/>
              </a:prstTxWarp>
            </a:bodyPr>
            <a:lstStyle/>
            <a:p>
              <a:endParaRPr lang="en-GB">
                <a:latin typeface="Calibri" pitchFamily="-110" charset="0"/>
              </a:endParaRPr>
            </a:p>
          </p:txBody>
        </p:sp>
        <p:sp>
          <p:nvSpPr>
            <p:cNvPr id="36898" name="Oval 34"/>
            <p:cNvSpPr>
              <a:spLocks noChangeArrowheads="1"/>
            </p:cNvSpPr>
            <p:nvPr/>
          </p:nvSpPr>
          <p:spPr bwMode="auto">
            <a:xfrm>
              <a:off x="1984" y="3080"/>
              <a:ext cx="373" cy="266"/>
            </a:xfrm>
            <a:prstGeom prst="ellipse">
              <a:avLst/>
            </a:prstGeom>
            <a:gradFill rotWithShape="1">
              <a:gsLst>
                <a:gs pos="0">
                  <a:schemeClr val="bg1"/>
                </a:gs>
                <a:gs pos="100000">
                  <a:schemeClr val="bg1">
                    <a:gamma/>
                    <a:shade val="89020"/>
                    <a:invGamma/>
                    <a:alpha val="0"/>
                  </a:schemeClr>
                </a:gs>
              </a:gsLst>
              <a:lin ang="5400000" scaled="1"/>
            </a:gradFill>
            <a:ln w="9525">
              <a:noFill/>
              <a:round/>
              <a:headEnd/>
              <a:tailEnd/>
            </a:ln>
            <a:effectLst/>
          </p:spPr>
          <p:txBody>
            <a:bodyPr wrap="none" anchor="ctr">
              <a:prstTxWarp prst="textNoShape">
                <a:avLst/>
              </a:prstTxWarp>
            </a:bodyPr>
            <a:lstStyle/>
            <a:p>
              <a:endParaRPr lang="de-DE">
                <a:ea typeface="Arial" pitchFamily="-110" charset="0"/>
                <a:cs typeface="Arial" pitchFamily="-110" charset="0"/>
              </a:endParaRPr>
            </a:p>
          </p:txBody>
        </p:sp>
      </p:grpSp>
    </p:spTree>
  </p:cSld>
  <p:clrMapOvr>
    <a:masterClrMapping/>
  </p:clrMapOvr>
  <p:transition xmlns:p14="http://schemas.microsoft.com/office/powerpoint/2010/main" advClick="0" advTm="4000">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3"/>
          <p:cNvSpPr>
            <a:spLocks noChangeArrowheads="1"/>
          </p:cNvSpPr>
          <p:nvPr/>
        </p:nvSpPr>
        <p:spPr bwMode="auto">
          <a:xfrm>
            <a:off x="2359025" y="3611563"/>
            <a:ext cx="5370513" cy="36512"/>
          </a:xfrm>
          <a:prstGeom prst="rect">
            <a:avLst/>
          </a:prstGeom>
          <a:solidFill>
            <a:schemeClr val="bg2"/>
          </a:solidFill>
          <a:ln w="9525">
            <a:noFill/>
            <a:miter lim="800000"/>
            <a:headEnd/>
            <a:tailEnd/>
          </a:ln>
        </p:spPr>
        <p:txBody>
          <a:bodyPr wrap="none" anchor="ctr">
            <a:prstTxWarp prst="textNoShape">
              <a:avLst/>
            </a:prstTxWarp>
          </a:bodyPr>
          <a:lstStyle/>
          <a:p>
            <a:endParaRPr lang="ru-RU" sz="100" baseline="-25000">
              <a:latin typeface="Calibri" pitchFamily="-110" charset="0"/>
            </a:endParaRPr>
          </a:p>
        </p:txBody>
      </p:sp>
      <p:sp>
        <p:nvSpPr>
          <p:cNvPr id="8195" name="Oval 8"/>
          <p:cNvSpPr>
            <a:spLocks noChangeArrowheads="1"/>
          </p:cNvSpPr>
          <p:nvPr/>
        </p:nvSpPr>
        <p:spPr bwMode="auto">
          <a:xfrm>
            <a:off x="2105025" y="3128963"/>
            <a:ext cx="517525" cy="517525"/>
          </a:xfrm>
          <a:prstGeom prst="ellipse">
            <a:avLst/>
          </a:prstGeom>
          <a:solidFill>
            <a:schemeClr val="bg2"/>
          </a:solidFill>
          <a:ln w="9525">
            <a:noFill/>
            <a:round/>
            <a:headEnd/>
            <a:tailEnd/>
          </a:ln>
        </p:spPr>
        <p:txBody>
          <a:bodyPr wrap="none" anchor="ctr">
            <a:prstTxWarp prst="textNoShape">
              <a:avLst/>
            </a:prstTxWarp>
          </a:bodyPr>
          <a:lstStyle/>
          <a:p>
            <a:endParaRPr lang="ru-RU">
              <a:solidFill>
                <a:srgbClr val="FFFF00"/>
              </a:solidFill>
              <a:latin typeface="Calibri" pitchFamily="-110" charset="0"/>
            </a:endParaRPr>
          </a:p>
        </p:txBody>
      </p:sp>
      <p:sp>
        <p:nvSpPr>
          <p:cNvPr id="40969" name="Oval 9"/>
          <p:cNvSpPr>
            <a:spLocks noChangeArrowheads="1"/>
          </p:cNvSpPr>
          <p:nvPr/>
        </p:nvSpPr>
        <p:spPr bwMode="auto">
          <a:xfrm flipH="1">
            <a:off x="2163763" y="3135313"/>
            <a:ext cx="404812" cy="303212"/>
          </a:xfrm>
          <a:prstGeom prst="ellipse">
            <a:avLst/>
          </a:prstGeom>
          <a:gradFill rotWithShape="1">
            <a:gsLst>
              <a:gs pos="0">
                <a:schemeClr val="bg2">
                  <a:gamma/>
                  <a:tint val="0"/>
                  <a:invGamma/>
                </a:schemeClr>
              </a:gs>
              <a:gs pos="100000">
                <a:schemeClr val="bg2"/>
              </a:gs>
            </a:gsLst>
            <a:lin ang="5400000" scaled="1"/>
          </a:gradFill>
          <a:ln w="9525">
            <a:noFill/>
            <a:round/>
            <a:headEnd/>
            <a:tailEnd/>
          </a:ln>
          <a:effectLst/>
        </p:spPr>
        <p:txBody>
          <a:bodyPr wrap="none" anchor="ctr">
            <a:prstTxWarp prst="textNoShape">
              <a:avLst/>
            </a:prstTxWarp>
          </a:bodyPr>
          <a:lstStyle/>
          <a:p>
            <a:endParaRPr lang="ru-RU" sz="2000" b="1">
              <a:solidFill>
                <a:schemeClr val="bg1"/>
              </a:solidFill>
            </a:endParaRPr>
          </a:p>
        </p:txBody>
      </p:sp>
      <p:sp>
        <p:nvSpPr>
          <p:cNvPr id="8197" name="AutoShape 12"/>
          <p:cNvSpPr>
            <a:spLocks noChangeArrowheads="1"/>
          </p:cNvSpPr>
          <p:nvPr/>
        </p:nvSpPr>
        <p:spPr bwMode="gray">
          <a:xfrm>
            <a:off x="2043113" y="3084513"/>
            <a:ext cx="620712" cy="581025"/>
          </a:xfrm>
          <a:prstGeom prst="roundRect">
            <a:avLst>
              <a:gd name="adj" fmla="val 16667"/>
            </a:avLst>
          </a:prstGeom>
          <a:noFill/>
          <a:ln w="38100">
            <a:noFill/>
            <a:round/>
            <a:headEnd/>
            <a:tailEnd/>
          </a:ln>
        </p:spPr>
        <p:txBody>
          <a:bodyPr wrap="none" anchor="ctr">
            <a:prstTxWarp prst="textNoShape">
              <a:avLst/>
            </a:prstTxWarp>
          </a:bodyPr>
          <a:lstStyle/>
          <a:p>
            <a:pPr latinLnBrk="1"/>
            <a:r>
              <a:rPr kumimoji="1" lang="uk-UA" altLang="ko-KR" b="1">
                <a:solidFill>
                  <a:schemeClr val="bg1"/>
                </a:solidFill>
                <a:latin typeface="Calibri" pitchFamily="-110" charset="0"/>
                <a:cs typeface="맑은 고딕" charset="0"/>
              </a:rPr>
              <a:t>1</a:t>
            </a:r>
            <a:endParaRPr kumimoji="1" lang="en-US" altLang="ko-KR" b="1">
              <a:solidFill>
                <a:schemeClr val="bg1"/>
              </a:solidFill>
              <a:latin typeface="Calibri" pitchFamily="-110" charset="0"/>
              <a:ea typeface="Gulim" charset="0"/>
              <a:cs typeface="Gulim" charset="0"/>
            </a:endParaRPr>
          </a:p>
        </p:txBody>
      </p:sp>
      <p:sp>
        <p:nvSpPr>
          <p:cNvPr id="8198" name="AutoShape 14"/>
          <p:cNvSpPr>
            <a:spLocks noChangeArrowheads="1"/>
          </p:cNvSpPr>
          <p:nvPr/>
        </p:nvSpPr>
        <p:spPr bwMode="gray">
          <a:xfrm>
            <a:off x="2690813" y="3084513"/>
            <a:ext cx="4876800" cy="633412"/>
          </a:xfrm>
          <a:prstGeom prst="roundRect">
            <a:avLst>
              <a:gd name="adj" fmla="val 0"/>
            </a:avLst>
          </a:prstGeom>
          <a:noFill/>
          <a:ln w="38100">
            <a:noFill/>
            <a:round/>
            <a:headEnd/>
            <a:tailEnd/>
          </a:ln>
        </p:spPr>
        <p:txBody>
          <a:bodyPr wrap="none" anchor="ctr">
            <a:prstTxWarp prst="textNoShape">
              <a:avLst/>
            </a:prstTxWarp>
          </a:bodyPr>
          <a:lstStyle/>
          <a:p>
            <a:pPr latinLnBrk="1"/>
            <a:r>
              <a:rPr kumimoji="1" lang="en-US" altLang="ko-KR" b="1" dirty="0" smtClean="0">
                <a:latin typeface="Calibri" pitchFamily="-110" charset="0"/>
                <a:ea typeface="Gulim" charset="0"/>
                <a:cs typeface="Gulim" charset="0"/>
              </a:rPr>
              <a:t>INTRODUCTIONS</a:t>
            </a:r>
            <a:endParaRPr kumimoji="1" lang="en-US" altLang="ko-KR" b="1" dirty="0">
              <a:latin typeface="Calibri" pitchFamily="-110" charset="0"/>
              <a:ea typeface="Gulim" charset="0"/>
              <a:cs typeface="Gulim" charset="0"/>
            </a:endParaRPr>
          </a:p>
        </p:txBody>
      </p:sp>
      <p:sp>
        <p:nvSpPr>
          <p:cNvPr id="8203" name="AutoShape 49"/>
          <p:cNvSpPr>
            <a:spLocks noChangeArrowheads="1"/>
          </p:cNvSpPr>
          <p:nvPr/>
        </p:nvSpPr>
        <p:spPr bwMode="gray">
          <a:xfrm>
            <a:off x="3429000" y="1371600"/>
            <a:ext cx="3352800" cy="990600"/>
          </a:xfrm>
          <a:prstGeom prst="roundRect">
            <a:avLst>
              <a:gd name="adj" fmla="val 0"/>
            </a:avLst>
          </a:prstGeom>
          <a:noFill/>
          <a:ln w="38100">
            <a:noFill/>
            <a:round/>
            <a:headEnd/>
            <a:tailEnd/>
          </a:ln>
        </p:spPr>
        <p:txBody>
          <a:bodyPr wrap="none" anchor="ctr">
            <a:prstTxWarp prst="textNoShape">
              <a:avLst/>
            </a:prstTxWarp>
          </a:bodyPr>
          <a:lstStyle/>
          <a:p>
            <a:pPr latinLnBrk="1"/>
            <a:r>
              <a:rPr lang="en-US" altLang="ko-KR" sz="5400" baseline="-25000" dirty="0" smtClean="0">
                <a:latin typeface="Calibri" pitchFamily="-110" charset="0"/>
                <a:ea typeface="Gulim" charset="0"/>
                <a:cs typeface="Gulim" charset="0"/>
              </a:rPr>
              <a:t>Your weekend</a:t>
            </a:r>
            <a:r>
              <a:rPr lang="en-US" altLang="ko-KR" sz="5400" dirty="0" smtClean="0">
                <a:latin typeface="Calibri" pitchFamily="-110" charset="0"/>
                <a:ea typeface="Gulim" charset="0"/>
                <a:cs typeface="Gulim" charset="0"/>
              </a:rPr>
              <a:t> </a:t>
            </a:r>
            <a:endParaRPr lang="en-US" altLang="ko-KR" sz="5400" baseline="-25000" dirty="0">
              <a:latin typeface="Calibri" pitchFamily="-110" charset="0"/>
              <a:ea typeface="Gulim" charset="0"/>
              <a:cs typeface="Gulim" charset="0"/>
            </a:endParaRPr>
          </a:p>
        </p:txBody>
      </p:sp>
      <p:sp>
        <p:nvSpPr>
          <p:cNvPr id="8211" name="AutoShape 63"/>
          <p:cNvSpPr>
            <a:spLocks noChangeArrowheads="1"/>
          </p:cNvSpPr>
          <p:nvPr/>
        </p:nvSpPr>
        <p:spPr bwMode="gray">
          <a:xfrm>
            <a:off x="2051050" y="4751388"/>
            <a:ext cx="620713" cy="581025"/>
          </a:xfrm>
          <a:prstGeom prst="roundRect">
            <a:avLst>
              <a:gd name="adj" fmla="val 16667"/>
            </a:avLst>
          </a:prstGeom>
          <a:noFill/>
          <a:ln w="38100">
            <a:noFill/>
            <a:round/>
            <a:headEnd/>
            <a:tailEnd/>
          </a:ln>
        </p:spPr>
        <p:txBody>
          <a:bodyPr wrap="none" anchor="ctr">
            <a:prstTxWarp prst="textNoShape">
              <a:avLst/>
            </a:prstTxWarp>
          </a:bodyPr>
          <a:lstStyle/>
          <a:p>
            <a:pPr latinLnBrk="1"/>
            <a:endParaRPr kumimoji="1" lang="en-US" altLang="ko-KR" b="1" dirty="0">
              <a:solidFill>
                <a:schemeClr val="bg1"/>
              </a:solidFill>
              <a:latin typeface="Calibri" pitchFamily="-110" charset="0"/>
              <a:ea typeface="Gulim" charset="0"/>
              <a:cs typeface="Gulim"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8">
                                            <p:txEl>
                                              <p:pRg st="0" end="0"/>
                                            </p:txEl>
                                          </p:spTgt>
                                        </p:tgtEl>
                                        <p:attrNameLst>
                                          <p:attrName>style.visibility</p:attrName>
                                        </p:attrNameLst>
                                      </p:cBhvr>
                                      <p:to>
                                        <p:strVal val="visible"/>
                                      </p:to>
                                    </p:set>
                                    <p:anim calcmode="lin" valueType="num">
                                      <p:cBhvr additive="base">
                                        <p:cTn id="7" dur="500" fill="hold"/>
                                        <p:tgtEl>
                                          <p:spTgt spid="819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1524000"/>
            <a:ext cx="8229600" cy="1219200"/>
          </a:xfrm>
        </p:spPr>
        <p:txBody>
          <a:bodyPr/>
          <a:lstStyle/>
          <a:p>
            <a:pPr eaLnBrk="1" hangingPunct="1"/>
            <a:r>
              <a:rPr lang="en-US" dirty="0"/>
              <a:t>SARCOMERES AND TrPs</a:t>
            </a:r>
          </a:p>
        </p:txBody>
      </p:sp>
      <p:sp>
        <p:nvSpPr>
          <p:cNvPr id="194563" name="Rectangle 3"/>
          <p:cNvSpPr>
            <a:spLocks noGrp="1" noChangeArrowheads="1"/>
          </p:cNvSpPr>
          <p:nvPr>
            <p:ph type="body" idx="1"/>
          </p:nvPr>
        </p:nvSpPr>
        <p:spPr/>
        <p:txBody>
          <a:bodyPr/>
          <a:lstStyle/>
          <a:p>
            <a:pPr eaLnBrk="1" hangingPunct="1">
              <a:buFont typeface="Wingdings" pitchFamily="-109" charset="2"/>
              <a:buNone/>
              <a:defRPr/>
            </a:pPr>
            <a:endParaRPr lang="en-US">
              <a:ea typeface="+mn-ea"/>
              <a:cs typeface="+mn-cs"/>
            </a:endParaRPr>
          </a:p>
          <a:p>
            <a:pPr eaLnBrk="1" hangingPunct="1">
              <a:defRPr/>
            </a:pPr>
            <a:endParaRPr lang="en-US">
              <a:ea typeface="+mn-ea"/>
              <a:cs typeface="+mn-cs"/>
            </a:endParaRPr>
          </a:p>
        </p:txBody>
      </p:sp>
      <p:pic>
        <p:nvPicPr>
          <p:cNvPr id="33796" name="Picture 4"/>
          <p:cNvPicPr>
            <a:picLocks noChangeAspect="1" noChangeArrowheads="1"/>
          </p:cNvPicPr>
          <p:nvPr/>
        </p:nvPicPr>
        <p:blipFill>
          <a:blip r:embed="rId3"/>
          <a:srcRect/>
          <a:stretch>
            <a:fillRect/>
          </a:stretch>
        </p:blipFill>
        <p:spPr bwMode="auto">
          <a:xfrm>
            <a:off x="0" y="2743200"/>
            <a:ext cx="9144000" cy="4114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1"/>
          <p:cNvPicPr>
            <a:picLocks noChangeAspect="1" noChangeArrowheads="1"/>
          </p:cNvPicPr>
          <p:nvPr/>
        </p:nvPicPr>
        <p:blipFill>
          <a:blip r:embed="rId2"/>
          <a:srcRect/>
          <a:stretch>
            <a:fillRect/>
          </a:stretch>
        </p:blipFill>
        <p:spPr bwMode="auto">
          <a:xfrm>
            <a:off x="1562100" y="2133600"/>
            <a:ext cx="6019799" cy="4514849"/>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1"/>
          <p:cNvSpPr>
            <a:spLocks noGrp="1" noChangeArrowheads="1"/>
          </p:cNvSpPr>
          <p:nvPr>
            <p:ph type="title"/>
          </p:nvPr>
        </p:nvSpPr>
        <p:spPr/>
        <p:txBody>
          <a:bodyPr/>
          <a:lstStyle/>
          <a:p>
            <a:pPr eaLnBrk="1" hangingPunct="1"/>
            <a:endParaRPr lang="en-GB"/>
          </a:p>
        </p:txBody>
      </p:sp>
      <p:sp>
        <p:nvSpPr>
          <p:cNvPr id="176131" name="Rectangle 2"/>
          <p:cNvSpPr>
            <a:spLocks noGrp="1" noChangeArrowheads="1"/>
          </p:cNvSpPr>
          <p:nvPr>
            <p:ph type="body" idx="1"/>
          </p:nvPr>
        </p:nvSpPr>
        <p:spPr/>
        <p:txBody>
          <a:bodyPr/>
          <a:lstStyle/>
          <a:p>
            <a:pPr marL="625056"/>
            <a:endParaRPr lang="en-GB" dirty="0"/>
          </a:p>
        </p:txBody>
      </p:sp>
      <p:pic>
        <p:nvPicPr>
          <p:cNvPr id="176132" name="Picture 3"/>
          <p:cNvPicPr>
            <a:picLocks noChangeAspect="1" noChangeArrowheads="1"/>
          </p:cNvPicPr>
          <p:nvPr/>
        </p:nvPicPr>
        <p:blipFill>
          <a:blip r:embed="rId2"/>
          <a:srcRect/>
          <a:stretch>
            <a:fillRect/>
          </a:stretch>
        </p:blipFill>
        <p:spPr bwMode="auto">
          <a:xfrm>
            <a:off x="762000" y="2209800"/>
            <a:ext cx="6759575" cy="4364831"/>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
          <p:cNvSpPr>
            <a:spLocks noGrp="1" noChangeArrowheads="1"/>
          </p:cNvSpPr>
          <p:nvPr>
            <p:ph type="title"/>
          </p:nvPr>
        </p:nvSpPr>
        <p:spPr/>
        <p:txBody>
          <a:bodyPr/>
          <a:lstStyle/>
          <a:p>
            <a:pPr eaLnBrk="1" hangingPunct="1"/>
            <a:endParaRPr lang="en-GB"/>
          </a:p>
        </p:txBody>
      </p:sp>
      <p:sp>
        <p:nvSpPr>
          <p:cNvPr id="177155" name="Rectangle 2"/>
          <p:cNvSpPr>
            <a:spLocks noGrp="1" noChangeArrowheads="1"/>
          </p:cNvSpPr>
          <p:nvPr>
            <p:ph type="body" idx="1"/>
          </p:nvPr>
        </p:nvSpPr>
        <p:spPr/>
        <p:txBody>
          <a:bodyPr/>
          <a:lstStyle/>
          <a:p>
            <a:pPr marL="625056"/>
            <a:endParaRPr lang="en-GB" dirty="0"/>
          </a:p>
        </p:txBody>
      </p:sp>
      <p:pic>
        <p:nvPicPr>
          <p:cNvPr id="177156" name="Picture 3"/>
          <p:cNvPicPr>
            <a:picLocks noChangeAspect="1" noChangeArrowheads="1"/>
          </p:cNvPicPr>
          <p:nvPr/>
        </p:nvPicPr>
        <p:blipFill>
          <a:blip r:embed="rId2"/>
          <a:srcRect/>
          <a:stretch>
            <a:fillRect/>
          </a:stretch>
        </p:blipFill>
        <p:spPr bwMode="auto">
          <a:xfrm>
            <a:off x="1935956" y="2209800"/>
            <a:ext cx="5983287" cy="4487465"/>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
          <p:cNvSpPr>
            <a:spLocks noGrp="1" noChangeArrowheads="1"/>
          </p:cNvSpPr>
          <p:nvPr>
            <p:ph type="title"/>
          </p:nvPr>
        </p:nvSpPr>
        <p:spPr/>
        <p:txBody>
          <a:bodyPr/>
          <a:lstStyle/>
          <a:p>
            <a:pPr eaLnBrk="1" hangingPunct="1"/>
            <a:endParaRPr lang="en-GB"/>
          </a:p>
        </p:txBody>
      </p:sp>
      <p:sp>
        <p:nvSpPr>
          <p:cNvPr id="178179" name="Rectangle 2"/>
          <p:cNvSpPr>
            <a:spLocks noGrp="1" noChangeArrowheads="1"/>
          </p:cNvSpPr>
          <p:nvPr>
            <p:ph type="body" idx="1"/>
          </p:nvPr>
        </p:nvSpPr>
        <p:spPr>
          <a:xfrm>
            <a:off x="0" y="2514600"/>
            <a:ext cx="8686800" cy="4038600"/>
          </a:xfrm>
        </p:spPr>
        <p:txBody>
          <a:bodyPr/>
          <a:lstStyle/>
          <a:p>
            <a:pPr marL="625056"/>
            <a:endParaRPr lang="en-GB" dirty="0"/>
          </a:p>
        </p:txBody>
      </p:sp>
      <p:pic>
        <p:nvPicPr>
          <p:cNvPr id="178180" name="Picture 3"/>
          <p:cNvPicPr>
            <a:picLocks noChangeAspect="1" noChangeArrowheads="1"/>
          </p:cNvPicPr>
          <p:nvPr/>
        </p:nvPicPr>
        <p:blipFill>
          <a:blip r:embed="rId2"/>
          <a:srcRect/>
          <a:stretch>
            <a:fillRect/>
          </a:stretch>
        </p:blipFill>
        <p:spPr bwMode="auto">
          <a:xfrm>
            <a:off x="0" y="2264569"/>
            <a:ext cx="9144000" cy="4364831"/>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Oval 6"/>
          <p:cNvSpPr>
            <a:spLocks noChangeArrowheads="1"/>
          </p:cNvSpPr>
          <p:nvPr/>
        </p:nvSpPr>
        <p:spPr bwMode="gray">
          <a:xfrm>
            <a:off x="449263" y="3005138"/>
            <a:ext cx="3700462" cy="3700462"/>
          </a:xfrm>
          <a:prstGeom prst="ellipse">
            <a:avLst/>
          </a:prstGeom>
          <a:solidFill>
            <a:srgbClr val="777777"/>
          </a:solidFill>
          <a:ln w="9525">
            <a:round/>
            <a:headEnd/>
            <a:tailEnd/>
          </a:ln>
          <a:scene3d>
            <a:camera prst="legacyPerspectiveTop"/>
            <a:lightRig rig="legacyFlat4" dir="t"/>
          </a:scene3d>
          <a:sp3d extrusionH="887400" prstMaterial="legacyMatte">
            <a:bevelT w="13500" h="13500" prst="angle"/>
            <a:bevelB w="13500" h="13500" prst="angle"/>
            <a:extrusionClr>
              <a:schemeClr val="bg1"/>
            </a:extrusionClr>
          </a:sp3d>
        </p:spPr>
        <p:txBody>
          <a:bodyPr>
            <a:prstTxWarp prst="textNoShape">
              <a:avLst/>
            </a:prstTxWarp>
            <a:flatTx/>
          </a:bodyPr>
          <a:lstStyle/>
          <a:p>
            <a:endParaRPr lang="en-GB">
              <a:latin typeface="Calibri" pitchFamily="-110" charset="0"/>
            </a:endParaRPr>
          </a:p>
        </p:txBody>
      </p:sp>
      <p:sp>
        <p:nvSpPr>
          <p:cNvPr id="13315" name="Oval 7"/>
          <p:cNvSpPr>
            <a:spLocks noChangeArrowheads="1"/>
          </p:cNvSpPr>
          <p:nvPr/>
        </p:nvSpPr>
        <p:spPr bwMode="gray">
          <a:xfrm>
            <a:off x="473075" y="3028950"/>
            <a:ext cx="3652838" cy="3652838"/>
          </a:xfrm>
          <a:prstGeom prst="ellipse">
            <a:avLst/>
          </a:prstGeom>
          <a:gradFill rotWithShape="1">
            <a:gsLst>
              <a:gs pos="0">
                <a:srgbClr val="FFFFFF"/>
              </a:gs>
              <a:gs pos="100000">
                <a:srgbClr val="EAEAEA"/>
              </a:gs>
            </a:gsLst>
            <a:lin ang="2700000" scaled="1"/>
          </a:gradFill>
          <a:ln w="9525">
            <a:noFill/>
            <a:round/>
            <a:headEnd/>
            <a:tailEnd/>
          </a:ln>
        </p:spPr>
        <p:txBody>
          <a:bodyPr>
            <a:prstTxWarp prst="textNoShape">
              <a:avLst/>
            </a:prstTxWarp>
          </a:bodyPr>
          <a:lstStyle/>
          <a:p>
            <a:endParaRPr lang="en-GB">
              <a:latin typeface="Calibri" pitchFamily="-110" charset="0"/>
            </a:endParaRPr>
          </a:p>
        </p:txBody>
      </p:sp>
      <p:sp>
        <p:nvSpPr>
          <p:cNvPr id="13316" name="Oval 8"/>
          <p:cNvSpPr>
            <a:spLocks noChangeArrowheads="1"/>
          </p:cNvSpPr>
          <p:nvPr/>
        </p:nvSpPr>
        <p:spPr bwMode="gray">
          <a:xfrm>
            <a:off x="746125" y="3302000"/>
            <a:ext cx="3105150" cy="3105150"/>
          </a:xfrm>
          <a:prstGeom prst="ellipse">
            <a:avLst/>
          </a:prstGeom>
          <a:gradFill rotWithShape="1">
            <a:gsLst>
              <a:gs pos="0">
                <a:srgbClr val="9F9F9F"/>
              </a:gs>
              <a:gs pos="100000">
                <a:srgbClr val="E4E4E4"/>
              </a:gs>
            </a:gsLst>
            <a:lin ang="2700000" scaled="1"/>
          </a:gradFill>
          <a:ln w="19050">
            <a:solidFill>
              <a:schemeClr val="bg1"/>
            </a:solidFill>
            <a:round/>
            <a:headEnd/>
            <a:tailEnd/>
          </a:ln>
        </p:spPr>
        <p:txBody>
          <a:bodyPr wrap="none" anchor="ctr">
            <a:prstTxWarp prst="textNoShape">
              <a:avLst/>
            </a:prstTxWarp>
          </a:bodyPr>
          <a:lstStyle/>
          <a:p>
            <a:endParaRPr lang="en-GB">
              <a:latin typeface="Calibri" pitchFamily="-110" charset="0"/>
            </a:endParaRPr>
          </a:p>
        </p:txBody>
      </p:sp>
      <p:sp>
        <p:nvSpPr>
          <p:cNvPr id="13317" name="Oval 9"/>
          <p:cNvSpPr>
            <a:spLocks noChangeArrowheads="1"/>
          </p:cNvSpPr>
          <p:nvPr/>
        </p:nvSpPr>
        <p:spPr bwMode="gray">
          <a:xfrm>
            <a:off x="1066800" y="3622675"/>
            <a:ext cx="2465388" cy="2465388"/>
          </a:xfrm>
          <a:prstGeom prst="ellipse">
            <a:avLst/>
          </a:prstGeom>
          <a:gradFill rotWithShape="1">
            <a:gsLst>
              <a:gs pos="0">
                <a:srgbClr val="FFFFFF"/>
              </a:gs>
              <a:gs pos="100000">
                <a:srgbClr val="EAEAEA"/>
              </a:gs>
            </a:gsLst>
            <a:lin ang="2700000" scaled="1"/>
          </a:gradFill>
          <a:ln w="19050">
            <a:solidFill>
              <a:schemeClr val="bg1"/>
            </a:solidFill>
            <a:round/>
            <a:headEnd/>
            <a:tailEnd/>
          </a:ln>
        </p:spPr>
        <p:txBody>
          <a:bodyPr>
            <a:prstTxWarp prst="textNoShape">
              <a:avLst/>
            </a:prstTxWarp>
          </a:bodyPr>
          <a:lstStyle/>
          <a:p>
            <a:endParaRPr lang="en-GB">
              <a:latin typeface="Calibri" pitchFamily="-110" charset="0"/>
            </a:endParaRPr>
          </a:p>
        </p:txBody>
      </p:sp>
      <p:sp>
        <p:nvSpPr>
          <p:cNvPr id="13318" name="Oval 10"/>
          <p:cNvSpPr>
            <a:spLocks noChangeArrowheads="1"/>
          </p:cNvSpPr>
          <p:nvPr/>
        </p:nvSpPr>
        <p:spPr bwMode="gray">
          <a:xfrm>
            <a:off x="1374775" y="3930650"/>
            <a:ext cx="1847850" cy="1847850"/>
          </a:xfrm>
          <a:prstGeom prst="ellipse">
            <a:avLst/>
          </a:prstGeom>
          <a:gradFill rotWithShape="1">
            <a:gsLst>
              <a:gs pos="0">
                <a:srgbClr val="333333"/>
              </a:gs>
              <a:gs pos="100000">
                <a:srgbClr val="B1B1B1"/>
              </a:gs>
            </a:gsLst>
            <a:lin ang="2700000" scaled="1"/>
          </a:gradFill>
          <a:ln w="19050">
            <a:solidFill>
              <a:schemeClr val="bg1"/>
            </a:solidFill>
            <a:round/>
            <a:headEnd/>
            <a:tailEnd/>
          </a:ln>
        </p:spPr>
        <p:txBody>
          <a:bodyPr>
            <a:prstTxWarp prst="textNoShape">
              <a:avLst/>
            </a:prstTxWarp>
          </a:bodyPr>
          <a:lstStyle/>
          <a:p>
            <a:endParaRPr lang="en-GB">
              <a:latin typeface="Calibri" pitchFamily="-110" charset="0"/>
            </a:endParaRPr>
          </a:p>
        </p:txBody>
      </p:sp>
      <p:sp>
        <p:nvSpPr>
          <p:cNvPr id="13319" name="Oval 11"/>
          <p:cNvSpPr>
            <a:spLocks noChangeArrowheads="1"/>
          </p:cNvSpPr>
          <p:nvPr/>
        </p:nvSpPr>
        <p:spPr bwMode="gray">
          <a:xfrm>
            <a:off x="1666875" y="4222750"/>
            <a:ext cx="1266825" cy="1263650"/>
          </a:xfrm>
          <a:prstGeom prst="ellipse">
            <a:avLst/>
          </a:prstGeom>
          <a:gradFill rotWithShape="1">
            <a:gsLst>
              <a:gs pos="0">
                <a:srgbClr val="FFFFFF"/>
              </a:gs>
              <a:gs pos="100000">
                <a:srgbClr val="EAEAEA"/>
              </a:gs>
            </a:gsLst>
            <a:lin ang="2700000" scaled="1"/>
          </a:gradFill>
          <a:ln w="19050">
            <a:solidFill>
              <a:schemeClr val="bg1"/>
            </a:solidFill>
            <a:round/>
            <a:headEnd/>
            <a:tailEnd/>
          </a:ln>
        </p:spPr>
        <p:txBody>
          <a:bodyPr>
            <a:prstTxWarp prst="textNoShape">
              <a:avLst/>
            </a:prstTxWarp>
          </a:bodyPr>
          <a:lstStyle/>
          <a:p>
            <a:endParaRPr lang="en-GB">
              <a:latin typeface="Calibri" pitchFamily="-110" charset="0"/>
            </a:endParaRPr>
          </a:p>
        </p:txBody>
      </p:sp>
      <p:sp>
        <p:nvSpPr>
          <p:cNvPr id="13320" name="Oval 12"/>
          <p:cNvSpPr>
            <a:spLocks noChangeArrowheads="1"/>
          </p:cNvSpPr>
          <p:nvPr/>
        </p:nvSpPr>
        <p:spPr bwMode="gray">
          <a:xfrm flipV="1">
            <a:off x="1919288" y="4475163"/>
            <a:ext cx="762000" cy="760412"/>
          </a:xfrm>
          <a:prstGeom prst="ellipse">
            <a:avLst/>
          </a:prstGeom>
          <a:solidFill>
            <a:schemeClr val="bg2"/>
          </a:solidFill>
          <a:ln w="9525">
            <a:solidFill>
              <a:srgbClr val="E2E2E2"/>
            </a:solidFill>
            <a:round/>
            <a:headEnd/>
            <a:tailEnd/>
          </a:ln>
        </p:spPr>
        <p:txBody>
          <a:bodyPr rot="10800000">
            <a:prstTxWarp prst="textNoShape">
              <a:avLst/>
            </a:prstTxWarp>
          </a:bodyPr>
          <a:lstStyle/>
          <a:p>
            <a:endParaRPr lang="en-GB">
              <a:solidFill>
                <a:srgbClr val="CC3300"/>
              </a:solidFill>
              <a:latin typeface="Calibri" pitchFamily="-110" charset="0"/>
            </a:endParaRPr>
          </a:p>
        </p:txBody>
      </p:sp>
      <p:sp>
        <p:nvSpPr>
          <p:cNvPr id="21514" name="Text Box 67"/>
          <p:cNvSpPr txBox="1">
            <a:spLocks noChangeArrowheads="1"/>
          </p:cNvSpPr>
          <p:nvPr/>
        </p:nvSpPr>
        <p:spPr bwMode="gray">
          <a:xfrm>
            <a:off x="2193925" y="3055938"/>
            <a:ext cx="238125" cy="257175"/>
          </a:xfrm>
          <a:prstGeom prst="rect">
            <a:avLst/>
          </a:prstGeom>
          <a:noFill/>
          <a:ln w="9525">
            <a:noFill/>
            <a:miter lim="800000"/>
            <a:headEnd/>
            <a:tailEnd/>
          </a:ln>
        </p:spPr>
        <p:txBody>
          <a:bodyPr wrap="none" anchor="ctr">
            <a:prstTxWarp prst="textNoShape">
              <a:avLst/>
            </a:prstTxWarp>
          </a:bodyPr>
          <a:lstStyle/>
          <a:p>
            <a:pPr eaLnBrk="0" hangingPunct="0">
              <a:lnSpc>
                <a:spcPct val="60000"/>
              </a:lnSpc>
              <a:spcBef>
                <a:spcPct val="50000"/>
              </a:spcBef>
            </a:pPr>
            <a:r>
              <a:rPr lang="en-GB">
                <a:latin typeface="Calibri" pitchFamily="-110" charset="0"/>
              </a:rPr>
              <a:t>1</a:t>
            </a:r>
          </a:p>
        </p:txBody>
      </p:sp>
      <p:sp>
        <p:nvSpPr>
          <p:cNvPr id="13322" name="Rectangle 72"/>
          <p:cNvSpPr>
            <a:spLocks noGrp="1" noChangeArrowheads="1"/>
          </p:cNvSpPr>
          <p:nvPr>
            <p:ph type="title"/>
          </p:nvPr>
        </p:nvSpPr>
        <p:spPr>
          <a:xfrm>
            <a:off x="2362200" y="1752600"/>
            <a:ext cx="4648200" cy="647700"/>
          </a:xfrm>
        </p:spPr>
        <p:txBody>
          <a:bodyPr/>
          <a:lstStyle/>
          <a:p>
            <a:r>
              <a:rPr lang="en-GB" sz="3600" dirty="0" smtClean="0">
                <a:solidFill>
                  <a:schemeClr val="bg1"/>
                </a:solidFill>
                <a:latin typeface="Tahoma" pitchFamily="-110" charset="0"/>
                <a:ea typeface="Tahoma" pitchFamily="-110" charset="0"/>
                <a:cs typeface="Tahoma" pitchFamily="-110" charset="0"/>
              </a:rPr>
              <a:t>TRIGGER POINTS</a:t>
            </a:r>
            <a:endParaRPr lang="en-GB" sz="3600" dirty="0">
              <a:solidFill>
                <a:schemeClr val="bg1"/>
              </a:solidFill>
              <a:latin typeface="Tahoma" pitchFamily="-110" charset="0"/>
              <a:ea typeface="Tahoma" pitchFamily="-110" charset="0"/>
              <a:cs typeface="Tahoma" pitchFamily="-110" charset="0"/>
            </a:endParaRPr>
          </a:p>
        </p:txBody>
      </p:sp>
      <p:sp>
        <p:nvSpPr>
          <p:cNvPr id="13323" name="Rectangle 13"/>
          <p:cNvSpPr>
            <a:spLocks noChangeArrowheads="1"/>
          </p:cNvSpPr>
          <p:nvPr/>
        </p:nvSpPr>
        <p:spPr bwMode="auto">
          <a:xfrm>
            <a:off x="2797175" y="2376488"/>
            <a:ext cx="2351926" cy="369332"/>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Calibri" pitchFamily="-110" charset="0"/>
              </a:rPr>
              <a:t>Cardinal characteristics</a:t>
            </a:r>
            <a:endParaRPr lang="en-GB" dirty="0">
              <a:solidFill>
                <a:schemeClr val="bg1"/>
              </a:solidFill>
              <a:latin typeface="Calibri" pitchFamily="-110" charset="0"/>
            </a:endParaRPr>
          </a:p>
        </p:txBody>
      </p:sp>
      <p:sp>
        <p:nvSpPr>
          <p:cNvPr id="21570" name="Rectangle 66"/>
          <p:cNvSpPr>
            <a:spLocks noChangeArrowheads="1"/>
          </p:cNvSpPr>
          <p:nvPr/>
        </p:nvSpPr>
        <p:spPr bwMode="auto">
          <a:xfrm>
            <a:off x="5043488" y="2995613"/>
            <a:ext cx="2022809" cy="338554"/>
          </a:xfrm>
          <a:prstGeom prst="rect">
            <a:avLst/>
          </a:prstGeom>
          <a:noFill/>
          <a:ln w="9525">
            <a:noFill/>
            <a:miter lim="800000"/>
            <a:headEnd/>
            <a:tailEnd/>
          </a:ln>
        </p:spPr>
        <p:txBody>
          <a:bodyPr wrap="none">
            <a:prstTxWarp prst="textNoShape">
              <a:avLst/>
            </a:prstTxWarp>
            <a:spAutoFit/>
          </a:bodyPr>
          <a:lstStyle/>
          <a:p>
            <a:r>
              <a:rPr lang="en-GB" sz="1600" dirty="0" smtClean="0">
                <a:latin typeface="Calibri" pitchFamily="-110" charset="0"/>
              </a:rPr>
              <a:t>Autonomic Responses</a:t>
            </a:r>
            <a:endParaRPr lang="en-GB" sz="1600" dirty="0">
              <a:latin typeface="Calibri" pitchFamily="-110" charset="0"/>
            </a:endParaRPr>
          </a:p>
        </p:txBody>
      </p:sp>
      <p:sp>
        <p:nvSpPr>
          <p:cNvPr id="21571" name="Rectangle 67"/>
          <p:cNvSpPr>
            <a:spLocks noChangeArrowheads="1"/>
          </p:cNvSpPr>
          <p:nvPr/>
        </p:nvSpPr>
        <p:spPr bwMode="auto">
          <a:xfrm>
            <a:off x="5043488" y="3290888"/>
            <a:ext cx="1217801" cy="584776"/>
          </a:xfrm>
          <a:prstGeom prst="rect">
            <a:avLst/>
          </a:prstGeom>
          <a:noFill/>
          <a:ln w="9525">
            <a:noFill/>
            <a:miter lim="800000"/>
            <a:headEnd/>
            <a:tailEnd/>
          </a:ln>
        </p:spPr>
        <p:txBody>
          <a:bodyPr wrap="none">
            <a:prstTxWarp prst="textNoShape">
              <a:avLst/>
            </a:prstTxWarp>
            <a:spAutoFit/>
          </a:bodyPr>
          <a:lstStyle/>
          <a:p>
            <a:r>
              <a:rPr lang="en-GB" sz="1600" dirty="0" smtClean="0">
                <a:latin typeface="Calibri" pitchFamily="-110" charset="0"/>
              </a:rPr>
              <a:t>Taught Band</a:t>
            </a:r>
          </a:p>
          <a:p>
            <a:endParaRPr lang="en-GB" sz="1600" dirty="0">
              <a:latin typeface="Calibri" pitchFamily="-110" charset="0"/>
            </a:endParaRPr>
          </a:p>
        </p:txBody>
      </p:sp>
      <p:sp>
        <p:nvSpPr>
          <p:cNvPr id="21572" name="Rectangle 68"/>
          <p:cNvSpPr>
            <a:spLocks noChangeArrowheads="1"/>
          </p:cNvSpPr>
          <p:nvPr/>
        </p:nvSpPr>
        <p:spPr bwMode="auto">
          <a:xfrm>
            <a:off x="5043488" y="3586163"/>
            <a:ext cx="1573267" cy="338554"/>
          </a:xfrm>
          <a:prstGeom prst="rect">
            <a:avLst/>
          </a:prstGeom>
          <a:noFill/>
          <a:ln w="9525">
            <a:noFill/>
            <a:miter lim="800000"/>
            <a:headEnd/>
            <a:tailEnd/>
          </a:ln>
        </p:spPr>
        <p:txBody>
          <a:bodyPr wrap="none">
            <a:prstTxWarp prst="textNoShape">
              <a:avLst/>
            </a:prstTxWarp>
            <a:spAutoFit/>
          </a:bodyPr>
          <a:lstStyle/>
          <a:p>
            <a:r>
              <a:rPr lang="en-US" sz="1600" dirty="0" smtClean="0">
                <a:latin typeface="Calibri" pitchFamily="-110" charset="0"/>
              </a:rPr>
              <a:t>T</a:t>
            </a:r>
            <a:r>
              <a:rPr lang="en-GB" sz="1600" dirty="0" smtClean="0">
                <a:latin typeface="Calibri" pitchFamily="-110" charset="0"/>
              </a:rPr>
              <a:t>witch Response</a:t>
            </a:r>
            <a:endParaRPr lang="en-GB" sz="1600" dirty="0">
              <a:latin typeface="Calibri" pitchFamily="-110" charset="0"/>
            </a:endParaRPr>
          </a:p>
        </p:txBody>
      </p:sp>
      <p:sp>
        <p:nvSpPr>
          <p:cNvPr id="21573" name="Rectangle 69"/>
          <p:cNvSpPr>
            <a:spLocks noChangeArrowheads="1"/>
          </p:cNvSpPr>
          <p:nvPr/>
        </p:nvSpPr>
        <p:spPr bwMode="auto">
          <a:xfrm>
            <a:off x="5043488" y="3879850"/>
            <a:ext cx="2974192" cy="338554"/>
          </a:xfrm>
          <a:prstGeom prst="rect">
            <a:avLst/>
          </a:prstGeom>
          <a:noFill/>
          <a:ln w="9525">
            <a:noFill/>
            <a:miter lim="800000"/>
            <a:headEnd/>
            <a:tailEnd/>
          </a:ln>
        </p:spPr>
        <p:txBody>
          <a:bodyPr wrap="none">
            <a:prstTxWarp prst="textNoShape">
              <a:avLst/>
            </a:prstTxWarp>
            <a:spAutoFit/>
          </a:bodyPr>
          <a:lstStyle/>
          <a:p>
            <a:r>
              <a:rPr lang="en-US" sz="1600" dirty="0" smtClean="0">
                <a:latin typeface="Calibri" pitchFamily="-110" charset="0"/>
              </a:rPr>
              <a:t>Local ,or referred pain/sensations</a:t>
            </a:r>
            <a:endParaRPr lang="en-GB" sz="1600" dirty="0">
              <a:latin typeface="Calibri" pitchFamily="-110" charset="0"/>
            </a:endParaRPr>
          </a:p>
        </p:txBody>
      </p:sp>
      <p:sp>
        <p:nvSpPr>
          <p:cNvPr id="21574" name="Rectangle 70"/>
          <p:cNvSpPr>
            <a:spLocks noChangeArrowheads="1"/>
          </p:cNvSpPr>
          <p:nvPr/>
        </p:nvSpPr>
        <p:spPr bwMode="auto">
          <a:xfrm>
            <a:off x="5043488" y="4175125"/>
            <a:ext cx="2059177" cy="338554"/>
          </a:xfrm>
          <a:prstGeom prst="rect">
            <a:avLst/>
          </a:prstGeom>
          <a:noFill/>
          <a:ln w="9525">
            <a:noFill/>
            <a:miter lim="800000"/>
            <a:headEnd/>
            <a:tailEnd/>
          </a:ln>
        </p:spPr>
        <p:txBody>
          <a:bodyPr wrap="none">
            <a:prstTxWarp prst="textNoShape">
              <a:avLst/>
            </a:prstTxWarp>
            <a:spAutoFit/>
          </a:bodyPr>
          <a:lstStyle/>
          <a:p>
            <a:r>
              <a:rPr lang="en-GB" sz="1600" dirty="0" smtClean="0">
                <a:latin typeface="Calibri" pitchFamily="-110" charset="0"/>
              </a:rPr>
              <a:t>Recognition by patient</a:t>
            </a:r>
            <a:endParaRPr lang="en-GB" sz="1600" dirty="0">
              <a:latin typeface="Calibri" pitchFamily="-110" charset="0"/>
            </a:endParaRPr>
          </a:p>
        </p:txBody>
      </p:sp>
      <p:sp>
        <p:nvSpPr>
          <p:cNvPr id="21575" name="Rectangle 71"/>
          <p:cNvSpPr>
            <a:spLocks noChangeArrowheads="1"/>
          </p:cNvSpPr>
          <p:nvPr/>
        </p:nvSpPr>
        <p:spPr bwMode="auto">
          <a:xfrm>
            <a:off x="5043488" y="4468813"/>
            <a:ext cx="790100" cy="338554"/>
          </a:xfrm>
          <a:prstGeom prst="rect">
            <a:avLst/>
          </a:prstGeom>
          <a:noFill/>
          <a:ln w="9525">
            <a:noFill/>
            <a:miter lim="800000"/>
            <a:headEnd/>
            <a:tailEnd/>
          </a:ln>
        </p:spPr>
        <p:txBody>
          <a:bodyPr wrap="none">
            <a:prstTxWarp prst="textNoShape">
              <a:avLst/>
            </a:prstTxWarp>
            <a:spAutoFit/>
          </a:bodyPr>
          <a:lstStyle/>
          <a:p>
            <a:r>
              <a:rPr lang="en-GB" sz="1600" dirty="0" smtClean="0">
                <a:latin typeface="Calibri" pitchFamily="-110" charset="0"/>
              </a:rPr>
              <a:t>Nodule</a:t>
            </a:r>
            <a:endParaRPr lang="en-GB" sz="1600" dirty="0">
              <a:latin typeface="Calibri" pitchFamily="-110" charset="0"/>
            </a:endParaRPr>
          </a:p>
        </p:txBody>
      </p:sp>
      <p:sp>
        <p:nvSpPr>
          <p:cNvPr id="21577" name="Text Box 67"/>
          <p:cNvSpPr txBox="1">
            <a:spLocks noChangeArrowheads="1"/>
          </p:cNvSpPr>
          <p:nvPr/>
        </p:nvSpPr>
        <p:spPr bwMode="gray">
          <a:xfrm>
            <a:off x="2193925" y="3351213"/>
            <a:ext cx="238125" cy="257175"/>
          </a:xfrm>
          <a:prstGeom prst="rect">
            <a:avLst/>
          </a:prstGeom>
          <a:noFill/>
          <a:ln w="9525">
            <a:noFill/>
            <a:miter lim="800000"/>
            <a:headEnd/>
            <a:tailEnd/>
          </a:ln>
        </p:spPr>
        <p:txBody>
          <a:bodyPr wrap="none" anchor="ctr">
            <a:prstTxWarp prst="textNoShape">
              <a:avLst/>
            </a:prstTxWarp>
          </a:bodyPr>
          <a:lstStyle/>
          <a:p>
            <a:pPr eaLnBrk="0" hangingPunct="0">
              <a:lnSpc>
                <a:spcPct val="60000"/>
              </a:lnSpc>
              <a:spcBef>
                <a:spcPct val="50000"/>
              </a:spcBef>
            </a:pPr>
            <a:r>
              <a:rPr lang="en-GB">
                <a:solidFill>
                  <a:schemeClr val="bg1"/>
                </a:solidFill>
                <a:latin typeface="Calibri" pitchFamily="-110" charset="0"/>
              </a:rPr>
              <a:t>2</a:t>
            </a:r>
          </a:p>
        </p:txBody>
      </p:sp>
      <p:sp>
        <p:nvSpPr>
          <p:cNvPr id="21578" name="Text Box 67"/>
          <p:cNvSpPr txBox="1">
            <a:spLocks noChangeArrowheads="1"/>
          </p:cNvSpPr>
          <p:nvPr/>
        </p:nvSpPr>
        <p:spPr bwMode="gray">
          <a:xfrm>
            <a:off x="2193925" y="3656013"/>
            <a:ext cx="238125" cy="257175"/>
          </a:xfrm>
          <a:prstGeom prst="rect">
            <a:avLst/>
          </a:prstGeom>
          <a:noFill/>
          <a:ln w="9525">
            <a:noFill/>
            <a:miter lim="800000"/>
            <a:headEnd/>
            <a:tailEnd/>
          </a:ln>
        </p:spPr>
        <p:txBody>
          <a:bodyPr wrap="none" anchor="ctr">
            <a:prstTxWarp prst="textNoShape">
              <a:avLst/>
            </a:prstTxWarp>
          </a:bodyPr>
          <a:lstStyle/>
          <a:p>
            <a:pPr eaLnBrk="0" hangingPunct="0">
              <a:lnSpc>
                <a:spcPct val="60000"/>
              </a:lnSpc>
              <a:spcBef>
                <a:spcPct val="50000"/>
              </a:spcBef>
            </a:pPr>
            <a:r>
              <a:rPr lang="en-GB">
                <a:latin typeface="Calibri" pitchFamily="-110" charset="0"/>
              </a:rPr>
              <a:t>3</a:t>
            </a:r>
          </a:p>
        </p:txBody>
      </p:sp>
      <p:sp>
        <p:nvSpPr>
          <p:cNvPr id="21579" name="Text Box 67"/>
          <p:cNvSpPr txBox="1">
            <a:spLocks noChangeArrowheads="1"/>
          </p:cNvSpPr>
          <p:nvPr/>
        </p:nvSpPr>
        <p:spPr bwMode="gray">
          <a:xfrm>
            <a:off x="2193925" y="3970338"/>
            <a:ext cx="238125" cy="257175"/>
          </a:xfrm>
          <a:prstGeom prst="rect">
            <a:avLst/>
          </a:prstGeom>
          <a:noFill/>
          <a:ln w="9525">
            <a:noFill/>
            <a:miter lim="800000"/>
            <a:headEnd/>
            <a:tailEnd/>
          </a:ln>
        </p:spPr>
        <p:txBody>
          <a:bodyPr wrap="none" anchor="ctr">
            <a:prstTxWarp prst="textNoShape">
              <a:avLst/>
            </a:prstTxWarp>
          </a:bodyPr>
          <a:lstStyle/>
          <a:p>
            <a:pPr eaLnBrk="0" hangingPunct="0">
              <a:lnSpc>
                <a:spcPct val="60000"/>
              </a:lnSpc>
              <a:spcBef>
                <a:spcPct val="50000"/>
              </a:spcBef>
            </a:pPr>
            <a:r>
              <a:rPr lang="en-GB">
                <a:solidFill>
                  <a:schemeClr val="bg1"/>
                </a:solidFill>
                <a:latin typeface="Calibri" pitchFamily="-110" charset="0"/>
              </a:rPr>
              <a:t>4</a:t>
            </a:r>
          </a:p>
        </p:txBody>
      </p:sp>
      <p:sp>
        <p:nvSpPr>
          <p:cNvPr id="21580" name="Text Box 67"/>
          <p:cNvSpPr txBox="1">
            <a:spLocks noChangeArrowheads="1"/>
          </p:cNvSpPr>
          <p:nvPr/>
        </p:nvSpPr>
        <p:spPr bwMode="gray">
          <a:xfrm>
            <a:off x="2193925" y="4246563"/>
            <a:ext cx="238125" cy="257175"/>
          </a:xfrm>
          <a:prstGeom prst="rect">
            <a:avLst/>
          </a:prstGeom>
          <a:noFill/>
          <a:ln w="9525">
            <a:noFill/>
            <a:miter lim="800000"/>
            <a:headEnd/>
            <a:tailEnd/>
          </a:ln>
        </p:spPr>
        <p:txBody>
          <a:bodyPr wrap="none" anchor="ctr">
            <a:prstTxWarp prst="textNoShape">
              <a:avLst/>
            </a:prstTxWarp>
          </a:bodyPr>
          <a:lstStyle/>
          <a:p>
            <a:pPr eaLnBrk="0" hangingPunct="0">
              <a:lnSpc>
                <a:spcPct val="60000"/>
              </a:lnSpc>
              <a:spcBef>
                <a:spcPct val="50000"/>
              </a:spcBef>
            </a:pPr>
            <a:r>
              <a:rPr lang="en-GB">
                <a:latin typeface="Calibri" pitchFamily="-110" charset="0"/>
              </a:rPr>
              <a:t>5</a:t>
            </a:r>
          </a:p>
        </p:txBody>
      </p:sp>
      <p:sp>
        <p:nvSpPr>
          <p:cNvPr id="21581" name="Text Box 67"/>
          <p:cNvSpPr txBox="1">
            <a:spLocks noChangeArrowheads="1"/>
          </p:cNvSpPr>
          <p:nvPr/>
        </p:nvSpPr>
        <p:spPr bwMode="gray">
          <a:xfrm>
            <a:off x="2193925" y="4530725"/>
            <a:ext cx="238125" cy="257175"/>
          </a:xfrm>
          <a:prstGeom prst="rect">
            <a:avLst/>
          </a:prstGeom>
          <a:noFill/>
          <a:ln w="9525">
            <a:noFill/>
            <a:miter lim="800000"/>
            <a:headEnd/>
            <a:tailEnd/>
          </a:ln>
        </p:spPr>
        <p:txBody>
          <a:bodyPr wrap="none" anchor="ctr">
            <a:prstTxWarp prst="textNoShape">
              <a:avLst/>
            </a:prstTxWarp>
          </a:bodyPr>
          <a:lstStyle/>
          <a:p>
            <a:pPr eaLnBrk="0" hangingPunct="0">
              <a:lnSpc>
                <a:spcPct val="60000"/>
              </a:lnSpc>
              <a:spcBef>
                <a:spcPct val="50000"/>
              </a:spcBef>
            </a:pPr>
            <a:r>
              <a:rPr lang="en-GB">
                <a:solidFill>
                  <a:schemeClr val="bg1"/>
                </a:solidFill>
                <a:latin typeface="Calibri" pitchFamily="-110" charset="0"/>
              </a:rPr>
              <a:t>6</a:t>
            </a:r>
          </a:p>
        </p:txBody>
      </p:sp>
      <p:sp>
        <p:nvSpPr>
          <p:cNvPr id="21585" name="Line 81"/>
          <p:cNvSpPr>
            <a:spLocks noChangeShapeType="1"/>
          </p:cNvSpPr>
          <p:nvPr/>
        </p:nvSpPr>
        <p:spPr bwMode="auto">
          <a:xfrm>
            <a:off x="2462213" y="3173413"/>
            <a:ext cx="2590800" cy="0"/>
          </a:xfrm>
          <a:prstGeom prst="line">
            <a:avLst/>
          </a:prstGeom>
          <a:noFill/>
          <a:ln w="9525">
            <a:solidFill>
              <a:srgbClr val="9F9F9F"/>
            </a:solidFill>
            <a:round/>
            <a:headEnd/>
            <a:tailEnd/>
          </a:ln>
        </p:spPr>
        <p:txBody>
          <a:bodyPr>
            <a:prstTxWarp prst="textNoShape">
              <a:avLst/>
            </a:prstTxWarp>
          </a:bodyPr>
          <a:lstStyle/>
          <a:p>
            <a:endParaRPr lang="en-GB"/>
          </a:p>
        </p:txBody>
      </p:sp>
      <p:sp>
        <p:nvSpPr>
          <p:cNvPr id="21586" name="Line 82"/>
          <p:cNvSpPr>
            <a:spLocks noChangeShapeType="1"/>
          </p:cNvSpPr>
          <p:nvPr/>
        </p:nvSpPr>
        <p:spPr bwMode="auto">
          <a:xfrm>
            <a:off x="2462213" y="3465513"/>
            <a:ext cx="2590800" cy="0"/>
          </a:xfrm>
          <a:prstGeom prst="line">
            <a:avLst/>
          </a:prstGeom>
          <a:noFill/>
          <a:ln w="9525">
            <a:solidFill>
              <a:srgbClr val="9F9F9F"/>
            </a:solidFill>
            <a:round/>
            <a:headEnd/>
            <a:tailEnd/>
          </a:ln>
        </p:spPr>
        <p:txBody>
          <a:bodyPr>
            <a:prstTxWarp prst="textNoShape">
              <a:avLst/>
            </a:prstTxWarp>
          </a:bodyPr>
          <a:lstStyle/>
          <a:p>
            <a:endParaRPr lang="en-GB"/>
          </a:p>
        </p:txBody>
      </p:sp>
      <p:sp>
        <p:nvSpPr>
          <p:cNvPr id="21587" name="Line 83"/>
          <p:cNvSpPr>
            <a:spLocks noChangeShapeType="1"/>
          </p:cNvSpPr>
          <p:nvPr/>
        </p:nvSpPr>
        <p:spPr bwMode="auto">
          <a:xfrm>
            <a:off x="2462213" y="3759200"/>
            <a:ext cx="2590800" cy="0"/>
          </a:xfrm>
          <a:prstGeom prst="line">
            <a:avLst/>
          </a:prstGeom>
          <a:noFill/>
          <a:ln w="9525">
            <a:solidFill>
              <a:srgbClr val="9F9F9F"/>
            </a:solidFill>
            <a:round/>
            <a:headEnd/>
            <a:tailEnd/>
          </a:ln>
        </p:spPr>
        <p:txBody>
          <a:bodyPr>
            <a:prstTxWarp prst="textNoShape">
              <a:avLst/>
            </a:prstTxWarp>
          </a:bodyPr>
          <a:lstStyle/>
          <a:p>
            <a:endParaRPr lang="en-GB"/>
          </a:p>
        </p:txBody>
      </p:sp>
      <p:sp>
        <p:nvSpPr>
          <p:cNvPr id="21588" name="Line 84"/>
          <p:cNvSpPr>
            <a:spLocks noChangeShapeType="1"/>
          </p:cNvSpPr>
          <p:nvPr/>
        </p:nvSpPr>
        <p:spPr bwMode="auto">
          <a:xfrm>
            <a:off x="2462213" y="4051300"/>
            <a:ext cx="2590800" cy="0"/>
          </a:xfrm>
          <a:prstGeom prst="line">
            <a:avLst/>
          </a:prstGeom>
          <a:noFill/>
          <a:ln w="9525">
            <a:solidFill>
              <a:srgbClr val="9F9F9F"/>
            </a:solidFill>
            <a:round/>
            <a:headEnd/>
            <a:tailEnd/>
          </a:ln>
        </p:spPr>
        <p:txBody>
          <a:bodyPr>
            <a:prstTxWarp prst="textNoShape">
              <a:avLst/>
            </a:prstTxWarp>
          </a:bodyPr>
          <a:lstStyle/>
          <a:p>
            <a:endParaRPr lang="en-GB"/>
          </a:p>
        </p:txBody>
      </p:sp>
      <p:sp>
        <p:nvSpPr>
          <p:cNvPr id="21589" name="Line 85"/>
          <p:cNvSpPr>
            <a:spLocks noChangeShapeType="1"/>
          </p:cNvSpPr>
          <p:nvPr/>
        </p:nvSpPr>
        <p:spPr bwMode="auto">
          <a:xfrm>
            <a:off x="2462213" y="4344988"/>
            <a:ext cx="2590800" cy="0"/>
          </a:xfrm>
          <a:prstGeom prst="line">
            <a:avLst/>
          </a:prstGeom>
          <a:noFill/>
          <a:ln w="9525">
            <a:solidFill>
              <a:srgbClr val="9F9F9F"/>
            </a:solidFill>
            <a:round/>
            <a:headEnd/>
            <a:tailEnd/>
          </a:ln>
        </p:spPr>
        <p:txBody>
          <a:bodyPr>
            <a:prstTxWarp prst="textNoShape">
              <a:avLst/>
            </a:prstTxWarp>
          </a:bodyPr>
          <a:lstStyle/>
          <a:p>
            <a:endParaRPr lang="en-GB"/>
          </a:p>
        </p:txBody>
      </p:sp>
      <p:sp>
        <p:nvSpPr>
          <p:cNvPr id="21590" name="Line 86"/>
          <p:cNvSpPr>
            <a:spLocks noChangeShapeType="1"/>
          </p:cNvSpPr>
          <p:nvPr/>
        </p:nvSpPr>
        <p:spPr bwMode="auto">
          <a:xfrm>
            <a:off x="2462213" y="4638675"/>
            <a:ext cx="2590800" cy="0"/>
          </a:xfrm>
          <a:prstGeom prst="line">
            <a:avLst/>
          </a:prstGeom>
          <a:noFill/>
          <a:ln w="9525">
            <a:solidFill>
              <a:srgbClr val="9F9F9F"/>
            </a:solidFill>
            <a:round/>
            <a:headEnd/>
            <a:tailEnd/>
          </a:ln>
        </p:spPr>
        <p:txBody>
          <a:bodyPr>
            <a:prstTxWarp prst="textNoShape">
              <a:avLst/>
            </a:prstTxWarp>
          </a:bodyPr>
          <a:lstStyle/>
          <a:p>
            <a:endParaRPr lang="en-GB"/>
          </a:p>
        </p:txBody>
      </p:sp>
      <p:grpSp>
        <p:nvGrpSpPr>
          <p:cNvPr id="2" name="Group 155"/>
          <p:cNvGrpSpPr>
            <a:grpSpLocks/>
          </p:cNvGrpSpPr>
          <p:nvPr/>
        </p:nvGrpSpPr>
        <p:grpSpPr bwMode="auto">
          <a:xfrm>
            <a:off x="2338388" y="4103688"/>
            <a:ext cx="1698625" cy="1157287"/>
            <a:chOff x="1512" y="1828"/>
            <a:chExt cx="3464" cy="2361"/>
          </a:xfrm>
        </p:grpSpPr>
        <p:grpSp>
          <p:nvGrpSpPr>
            <p:cNvPr id="13344" name="Group 139"/>
            <p:cNvGrpSpPr>
              <a:grpSpLocks/>
            </p:cNvGrpSpPr>
            <p:nvPr/>
          </p:nvGrpSpPr>
          <p:grpSpPr bwMode="auto">
            <a:xfrm>
              <a:off x="1964" y="1828"/>
              <a:ext cx="3012" cy="2361"/>
              <a:chOff x="1553" y="1691"/>
              <a:chExt cx="1042" cy="817"/>
            </a:xfrm>
          </p:grpSpPr>
          <p:sp>
            <p:nvSpPr>
              <p:cNvPr id="13355" name="Freeform 71"/>
              <p:cNvSpPr>
                <a:spLocks/>
              </p:cNvSpPr>
              <p:nvPr/>
            </p:nvSpPr>
            <p:spPr bwMode="gray">
              <a:xfrm rot="7522397">
                <a:off x="1604" y="1918"/>
                <a:ext cx="455" cy="558"/>
              </a:xfrm>
              <a:custGeom>
                <a:avLst/>
                <a:gdLst>
                  <a:gd name="T0" fmla="*/ 33366 w 365"/>
                  <a:gd name="T1" fmla="*/ 15120 h 456"/>
                  <a:gd name="T2" fmla="*/ 22996 w 365"/>
                  <a:gd name="T3" fmla="*/ 9935 h 456"/>
                  <a:gd name="T4" fmla="*/ 2364 w 365"/>
                  <a:gd name="T5" fmla="*/ 2024 h 456"/>
                  <a:gd name="T6" fmla="*/ 2364 w 365"/>
                  <a:gd name="T7" fmla="*/ 4028 h 456"/>
                  <a:gd name="T8" fmla="*/ 15687 w 365"/>
                  <a:gd name="T9" fmla="*/ 13011 h 456"/>
                  <a:gd name="T10" fmla="*/ 25975 w 365"/>
                  <a:gd name="T11" fmla="*/ 17995 h 456"/>
                  <a:gd name="T12" fmla="*/ 35595 w 365"/>
                  <a:gd name="T13" fmla="*/ 21173 h 456"/>
                  <a:gd name="T14" fmla="*/ 39851 w 365"/>
                  <a:gd name="T15" fmla="*/ 19482 h 456"/>
                  <a:gd name="T16" fmla="*/ 33366 w 365"/>
                  <a:gd name="T17" fmla="*/ 15120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5"/>
                  <a:gd name="T28" fmla="*/ 0 h 456"/>
                  <a:gd name="T29" fmla="*/ 365 w 365"/>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5" h="456">
                    <a:moveTo>
                      <a:pt x="306" y="321"/>
                    </a:moveTo>
                    <a:cubicBezTo>
                      <a:pt x="210" y="212"/>
                      <a:pt x="210" y="212"/>
                      <a:pt x="210" y="212"/>
                    </a:cubicBezTo>
                    <a:cubicBezTo>
                      <a:pt x="23" y="42"/>
                      <a:pt x="23" y="42"/>
                      <a:pt x="23" y="42"/>
                    </a:cubicBezTo>
                    <a:cubicBezTo>
                      <a:pt x="23" y="42"/>
                      <a:pt x="0" y="0"/>
                      <a:pt x="23" y="86"/>
                    </a:cubicBezTo>
                    <a:cubicBezTo>
                      <a:pt x="145" y="276"/>
                      <a:pt x="145" y="276"/>
                      <a:pt x="145" y="276"/>
                    </a:cubicBezTo>
                    <a:cubicBezTo>
                      <a:pt x="238" y="382"/>
                      <a:pt x="238" y="382"/>
                      <a:pt x="238" y="382"/>
                    </a:cubicBezTo>
                    <a:cubicBezTo>
                      <a:pt x="326" y="451"/>
                      <a:pt x="326" y="451"/>
                      <a:pt x="326" y="451"/>
                    </a:cubicBezTo>
                    <a:cubicBezTo>
                      <a:pt x="326" y="451"/>
                      <a:pt x="364" y="456"/>
                      <a:pt x="365" y="412"/>
                    </a:cubicBezTo>
                    <a:lnTo>
                      <a:pt x="306" y="321"/>
                    </a:lnTo>
                    <a:close/>
                  </a:path>
                </a:pathLst>
              </a:custGeom>
              <a:gradFill rotWithShape="1">
                <a:gsLst>
                  <a:gs pos="0">
                    <a:srgbClr val="00060B"/>
                  </a:gs>
                  <a:gs pos="100000">
                    <a:srgbClr val="0061B2"/>
                  </a:gs>
                </a:gsLst>
                <a:lin ang="0" scaled="1"/>
              </a:gradFill>
              <a:ln w="19050">
                <a:noFill/>
                <a:round/>
                <a:headEnd/>
                <a:tailEnd/>
              </a:ln>
            </p:spPr>
            <p:txBody>
              <a:bodyPr rot="10800000" vert="eaVert">
                <a:prstTxWarp prst="textNoShape">
                  <a:avLst/>
                </a:prstTxWarp>
              </a:bodyPr>
              <a:lstStyle/>
              <a:p>
                <a:endParaRPr lang="en-GB">
                  <a:latin typeface="Calibri" pitchFamily="-110" charset="0"/>
                </a:endParaRPr>
              </a:p>
            </p:txBody>
          </p:sp>
          <p:sp>
            <p:nvSpPr>
              <p:cNvPr id="13356" name="Freeform 72"/>
              <p:cNvSpPr>
                <a:spLocks/>
              </p:cNvSpPr>
              <p:nvPr/>
            </p:nvSpPr>
            <p:spPr bwMode="gray">
              <a:xfrm rot="7522397">
                <a:off x="1860" y="1770"/>
                <a:ext cx="625" cy="468"/>
              </a:xfrm>
              <a:custGeom>
                <a:avLst/>
                <a:gdLst>
                  <a:gd name="T0" fmla="*/ 22144 w 501"/>
                  <a:gd name="T1" fmla="*/ 0 h 383"/>
                  <a:gd name="T2" fmla="*/ 2798 w 501"/>
                  <a:gd name="T3" fmla="*/ 2303 h 383"/>
                  <a:gd name="T4" fmla="*/ 47776 w 501"/>
                  <a:gd name="T5" fmla="*/ 17285 h 383"/>
                  <a:gd name="T6" fmla="*/ 55434 w 501"/>
                  <a:gd name="T7" fmla="*/ 14386 h 383"/>
                  <a:gd name="T8" fmla="*/ 22144 w 501"/>
                  <a:gd name="T9" fmla="*/ 0 h 383"/>
                  <a:gd name="T10" fmla="*/ 0 60000 65536"/>
                  <a:gd name="T11" fmla="*/ 0 60000 65536"/>
                  <a:gd name="T12" fmla="*/ 0 60000 65536"/>
                  <a:gd name="T13" fmla="*/ 0 60000 65536"/>
                  <a:gd name="T14" fmla="*/ 0 60000 65536"/>
                  <a:gd name="T15" fmla="*/ 0 w 501"/>
                  <a:gd name="T16" fmla="*/ 0 h 383"/>
                  <a:gd name="T17" fmla="*/ 501 w 501"/>
                  <a:gd name="T18" fmla="*/ 383 h 383"/>
                </a:gdLst>
                <a:ahLst/>
                <a:cxnLst>
                  <a:cxn ang="T10">
                    <a:pos x="T0" y="T1"/>
                  </a:cxn>
                  <a:cxn ang="T11">
                    <a:pos x="T2" y="T3"/>
                  </a:cxn>
                  <a:cxn ang="T12">
                    <a:pos x="T4" y="T5"/>
                  </a:cxn>
                  <a:cxn ang="T13">
                    <a:pos x="T6" y="T7"/>
                  </a:cxn>
                  <a:cxn ang="T14">
                    <a:pos x="T8" y="T9"/>
                  </a:cxn>
                </a:cxnLst>
                <a:rect l="T15" t="T16" r="T17" b="T18"/>
                <a:pathLst>
                  <a:path w="501" h="383">
                    <a:moveTo>
                      <a:pt x="201" y="0"/>
                    </a:moveTo>
                    <a:cubicBezTo>
                      <a:pt x="201" y="0"/>
                      <a:pt x="36" y="6"/>
                      <a:pt x="27" y="50"/>
                    </a:cubicBezTo>
                    <a:cubicBezTo>
                      <a:pt x="0" y="179"/>
                      <a:pt x="431" y="383"/>
                      <a:pt x="431" y="383"/>
                    </a:cubicBezTo>
                    <a:cubicBezTo>
                      <a:pt x="501" y="317"/>
                      <a:pt x="501" y="317"/>
                      <a:pt x="501" y="317"/>
                    </a:cubicBezTo>
                    <a:lnTo>
                      <a:pt x="201" y="0"/>
                    </a:lnTo>
                    <a:close/>
                  </a:path>
                </a:pathLst>
              </a:custGeom>
              <a:gradFill rotWithShape="1">
                <a:gsLst>
                  <a:gs pos="0">
                    <a:srgbClr val="69A2E1"/>
                  </a:gs>
                  <a:gs pos="100000">
                    <a:srgbClr val="A4C6ED"/>
                  </a:gs>
                </a:gsLst>
                <a:lin ang="18900000" scaled="1"/>
              </a:gradFill>
              <a:ln w="19050">
                <a:noFill/>
                <a:round/>
                <a:headEnd/>
                <a:tailEnd/>
              </a:ln>
            </p:spPr>
            <p:txBody>
              <a:bodyPr rot="10800000" vert="eaVert">
                <a:prstTxWarp prst="textNoShape">
                  <a:avLst/>
                </a:prstTxWarp>
              </a:bodyPr>
              <a:lstStyle/>
              <a:p>
                <a:endParaRPr lang="en-GB">
                  <a:latin typeface="Calibri" pitchFamily="-110" charset="0"/>
                </a:endParaRPr>
              </a:p>
            </p:txBody>
          </p:sp>
          <p:sp>
            <p:nvSpPr>
              <p:cNvPr id="13357" name="Freeform 73"/>
              <p:cNvSpPr>
                <a:spLocks/>
              </p:cNvSpPr>
              <p:nvPr/>
            </p:nvSpPr>
            <p:spPr bwMode="gray">
              <a:xfrm rot="7522397">
                <a:off x="1998" y="1912"/>
                <a:ext cx="477" cy="716"/>
              </a:xfrm>
              <a:custGeom>
                <a:avLst/>
                <a:gdLst>
                  <a:gd name="T0" fmla="*/ 13488 w 383"/>
                  <a:gd name="T1" fmla="*/ 323 h 586"/>
                  <a:gd name="T2" fmla="*/ 0 w 383"/>
                  <a:gd name="T3" fmla="*/ 12129 h 586"/>
                  <a:gd name="T4" fmla="*/ 32193 w 383"/>
                  <a:gd name="T5" fmla="*/ 26564 h 586"/>
                  <a:gd name="T6" fmla="*/ 40851 w 383"/>
                  <a:gd name="T7" fmla="*/ 20054 h 586"/>
                  <a:gd name="T8" fmla="*/ 13488 w 383"/>
                  <a:gd name="T9" fmla="*/ 323 h 586"/>
                  <a:gd name="T10" fmla="*/ 0 60000 65536"/>
                  <a:gd name="T11" fmla="*/ 0 60000 65536"/>
                  <a:gd name="T12" fmla="*/ 0 60000 65536"/>
                  <a:gd name="T13" fmla="*/ 0 60000 65536"/>
                  <a:gd name="T14" fmla="*/ 0 60000 65536"/>
                  <a:gd name="T15" fmla="*/ 0 w 383"/>
                  <a:gd name="T16" fmla="*/ 0 h 586"/>
                  <a:gd name="T17" fmla="*/ 383 w 383"/>
                  <a:gd name="T18" fmla="*/ 586 h 586"/>
                </a:gdLst>
                <a:ahLst/>
                <a:cxnLst>
                  <a:cxn ang="T10">
                    <a:pos x="T0" y="T1"/>
                  </a:cxn>
                  <a:cxn ang="T11">
                    <a:pos x="T2" y="T3"/>
                  </a:cxn>
                  <a:cxn ang="T12">
                    <a:pos x="T4" y="T5"/>
                  </a:cxn>
                  <a:cxn ang="T13">
                    <a:pos x="T6" y="T7"/>
                  </a:cxn>
                  <a:cxn ang="T14">
                    <a:pos x="T8" y="T9"/>
                  </a:cxn>
                </a:cxnLst>
                <a:rect l="T15" t="T16" r="T17" b="T18"/>
                <a:pathLst>
                  <a:path w="383" h="586">
                    <a:moveTo>
                      <a:pt x="126" y="5"/>
                    </a:moveTo>
                    <a:cubicBezTo>
                      <a:pt x="53" y="8"/>
                      <a:pt x="0" y="269"/>
                      <a:pt x="0" y="269"/>
                    </a:cubicBezTo>
                    <a:cubicBezTo>
                      <a:pt x="300" y="586"/>
                      <a:pt x="300" y="586"/>
                      <a:pt x="300" y="586"/>
                    </a:cubicBezTo>
                    <a:cubicBezTo>
                      <a:pt x="383" y="442"/>
                      <a:pt x="383" y="442"/>
                      <a:pt x="383" y="442"/>
                    </a:cubicBezTo>
                    <a:close/>
                  </a:path>
                </a:pathLst>
              </a:custGeom>
              <a:gradFill rotWithShape="1">
                <a:gsLst>
                  <a:gs pos="0">
                    <a:srgbClr val="8CB8E8"/>
                  </a:gs>
                  <a:gs pos="100000">
                    <a:srgbClr val="69A2E1"/>
                  </a:gs>
                </a:gsLst>
                <a:lin ang="5400000" scaled="1"/>
              </a:gradFill>
              <a:ln w="19050">
                <a:noFill/>
                <a:round/>
                <a:headEnd/>
                <a:tailEnd/>
              </a:ln>
            </p:spPr>
            <p:txBody>
              <a:bodyPr rot="10800000" vert="eaVert">
                <a:prstTxWarp prst="textNoShape">
                  <a:avLst/>
                </a:prstTxWarp>
              </a:bodyPr>
              <a:lstStyle/>
              <a:p>
                <a:endParaRPr lang="en-GB">
                  <a:latin typeface="Calibri" pitchFamily="-110" charset="0"/>
                </a:endParaRPr>
              </a:p>
            </p:txBody>
          </p:sp>
          <p:sp>
            <p:nvSpPr>
              <p:cNvPr id="13358" name="Freeform 74"/>
              <p:cNvSpPr>
                <a:spLocks/>
              </p:cNvSpPr>
              <p:nvPr/>
            </p:nvSpPr>
            <p:spPr bwMode="gray">
              <a:xfrm rot="7522397">
                <a:off x="1875" y="1793"/>
                <a:ext cx="374" cy="569"/>
              </a:xfrm>
              <a:custGeom>
                <a:avLst/>
                <a:gdLst>
                  <a:gd name="T0" fmla="*/ 0 w 300"/>
                  <a:gd name="T1" fmla="*/ 0 h 466"/>
                  <a:gd name="T2" fmla="*/ 4534 w 300"/>
                  <a:gd name="T3" fmla="*/ 12501 h 466"/>
                  <a:gd name="T4" fmla="*/ 29567 w 300"/>
                  <a:gd name="T5" fmla="*/ 20726 h 466"/>
                  <a:gd name="T6" fmla="*/ 32816 w 300"/>
                  <a:gd name="T7" fmla="*/ 14122 h 466"/>
                  <a:gd name="T8" fmla="*/ 0 w 300"/>
                  <a:gd name="T9" fmla="*/ 0 h 466"/>
                  <a:gd name="T10" fmla="*/ 0 60000 65536"/>
                  <a:gd name="T11" fmla="*/ 0 60000 65536"/>
                  <a:gd name="T12" fmla="*/ 0 60000 65536"/>
                  <a:gd name="T13" fmla="*/ 0 60000 65536"/>
                  <a:gd name="T14" fmla="*/ 0 60000 65536"/>
                  <a:gd name="T15" fmla="*/ 0 w 300"/>
                  <a:gd name="T16" fmla="*/ 0 h 466"/>
                  <a:gd name="T17" fmla="*/ 300 w 300"/>
                  <a:gd name="T18" fmla="*/ 466 h 466"/>
                </a:gdLst>
                <a:ahLst/>
                <a:cxnLst>
                  <a:cxn ang="T10">
                    <a:pos x="T0" y="T1"/>
                  </a:cxn>
                  <a:cxn ang="T11">
                    <a:pos x="T2" y="T3"/>
                  </a:cxn>
                  <a:cxn ang="T12">
                    <a:pos x="T4" y="T5"/>
                  </a:cxn>
                  <a:cxn ang="T13">
                    <a:pos x="T6" y="T7"/>
                  </a:cxn>
                  <a:cxn ang="T14">
                    <a:pos x="T8" y="T9"/>
                  </a:cxn>
                </a:cxnLst>
                <a:rect l="T15" t="T16" r="T17" b="T18"/>
                <a:pathLst>
                  <a:path w="300" h="466">
                    <a:moveTo>
                      <a:pt x="0" y="0"/>
                    </a:moveTo>
                    <a:cubicBezTo>
                      <a:pt x="0" y="0"/>
                      <a:pt x="5" y="219"/>
                      <a:pt x="40" y="280"/>
                    </a:cubicBezTo>
                    <a:cubicBezTo>
                      <a:pt x="77" y="344"/>
                      <a:pt x="269" y="466"/>
                      <a:pt x="269" y="466"/>
                    </a:cubicBezTo>
                    <a:cubicBezTo>
                      <a:pt x="300" y="317"/>
                      <a:pt x="300" y="317"/>
                      <a:pt x="300" y="317"/>
                    </a:cubicBezTo>
                    <a:lnTo>
                      <a:pt x="0" y="0"/>
                    </a:lnTo>
                    <a:close/>
                  </a:path>
                </a:pathLst>
              </a:custGeom>
              <a:gradFill rotWithShape="1">
                <a:gsLst>
                  <a:gs pos="0">
                    <a:srgbClr val="0061B2"/>
                  </a:gs>
                  <a:gs pos="100000">
                    <a:srgbClr val="002D52"/>
                  </a:gs>
                </a:gsLst>
                <a:lin ang="18900000" scaled="1"/>
              </a:gradFill>
              <a:ln w="19050">
                <a:noFill/>
                <a:round/>
                <a:headEnd/>
                <a:tailEnd/>
              </a:ln>
            </p:spPr>
            <p:txBody>
              <a:bodyPr rot="10800000" vert="eaVert">
                <a:prstTxWarp prst="textNoShape">
                  <a:avLst/>
                </a:prstTxWarp>
              </a:bodyPr>
              <a:lstStyle/>
              <a:p>
                <a:endParaRPr lang="en-GB">
                  <a:latin typeface="Calibri" pitchFamily="-110" charset="0"/>
                </a:endParaRPr>
              </a:p>
            </p:txBody>
          </p:sp>
          <p:sp>
            <p:nvSpPr>
              <p:cNvPr id="13359" name="Freeform 75"/>
              <p:cNvSpPr>
                <a:spLocks/>
              </p:cNvSpPr>
              <p:nvPr/>
            </p:nvSpPr>
            <p:spPr bwMode="gray">
              <a:xfrm rot="7522397">
                <a:off x="1835" y="1991"/>
                <a:ext cx="542" cy="433"/>
              </a:xfrm>
              <a:custGeom>
                <a:avLst/>
                <a:gdLst>
                  <a:gd name="T0" fmla="*/ 0 w 435"/>
                  <a:gd name="T1" fmla="*/ 1709 h 354"/>
                  <a:gd name="T2" fmla="*/ 29948 w 435"/>
                  <a:gd name="T3" fmla="*/ 1648 h 354"/>
                  <a:gd name="T4" fmla="*/ 46494 w 435"/>
                  <a:gd name="T5" fmla="*/ 13936 h 354"/>
                  <a:gd name="T6" fmla="*/ 32074 w 435"/>
                  <a:gd name="T7" fmla="*/ 16427 h 354"/>
                  <a:gd name="T8" fmla="*/ 0 w 435"/>
                  <a:gd name="T9" fmla="*/ 1709 h 354"/>
                  <a:gd name="T10" fmla="*/ 0 60000 65536"/>
                  <a:gd name="T11" fmla="*/ 0 60000 65536"/>
                  <a:gd name="T12" fmla="*/ 0 60000 65536"/>
                  <a:gd name="T13" fmla="*/ 0 60000 65536"/>
                  <a:gd name="T14" fmla="*/ 0 60000 65536"/>
                  <a:gd name="T15" fmla="*/ 0 w 435"/>
                  <a:gd name="T16" fmla="*/ 0 h 354"/>
                  <a:gd name="T17" fmla="*/ 435 w 435"/>
                  <a:gd name="T18" fmla="*/ 354 h 354"/>
                </a:gdLst>
                <a:ahLst/>
                <a:cxnLst>
                  <a:cxn ang="T10">
                    <a:pos x="T0" y="T1"/>
                  </a:cxn>
                  <a:cxn ang="T11">
                    <a:pos x="T2" y="T3"/>
                  </a:cxn>
                  <a:cxn ang="T12">
                    <a:pos x="T4" y="T5"/>
                  </a:cxn>
                  <a:cxn ang="T13">
                    <a:pos x="T6" y="T7"/>
                  </a:cxn>
                  <a:cxn ang="T14">
                    <a:pos x="T8" y="T9"/>
                  </a:cxn>
                </a:cxnLst>
                <a:rect l="T15" t="T16" r="T17" b="T18"/>
                <a:pathLst>
                  <a:path w="435" h="354">
                    <a:moveTo>
                      <a:pt x="0" y="37"/>
                    </a:moveTo>
                    <a:cubicBezTo>
                      <a:pt x="0" y="37"/>
                      <a:pt x="219" y="0"/>
                      <a:pt x="279" y="35"/>
                    </a:cubicBezTo>
                    <a:cubicBezTo>
                      <a:pt x="346" y="73"/>
                      <a:pt x="435" y="300"/>
                      <a:pt x="435" y="300"/>
                    </a:cubicBezTo>
                    <a:cubicBezTo>
                      <a:pt x="300" y="354"/>
                      <a:pt x="300" y="354"/>
                      <a:pt x="300" y="354"/>
                    </a:cubicBezTo>
                    <a:lnTo>
                      <a:pt x="0" y="37"/>
                    </a:lnTo>
                    <a:close/>
                  </a:path>
                </a:pathLst>
              </a:custGeom>
              <a:gradFill rotWithShape="1">
                <a:gsLst>
                  <a:gs pos="0">
                    <a:srgbClr val="001D36"/>
                  </a:gs>
                  <a:gs pos="100000">
                    <a:srgbClr val="0061B2"/>
                  </a:gs>
                </a:gsLst>
                <a:lin ang="2700000" scaled="1"/>
              </a:gradFill>
              <a:ln w="19050">
                <a:noFill/>
                <a:round/>
                <a:headEnd/>
                <a:tailEnd/>
              </a:ln>
            </p:spPr>
            <p:txBody>
              <a:bodyPr rot="10800000" vert="eaVert">
                <a:prstTxWarp prst="textNoShape">
                  <a:avLst/>
                </a:prstTxWarp>
              </a:bodyPr>
              <a:lstStyle/>
              <a:p>
                <a:endParaRPr lang="en-GB">
                  <a:latin typeface="Calibri" pitchFamily="-110" charset="0"/>
                </a:endParaRPr>
              </a:p>
            </p:txBody>
          </p:sp>
        </p:grpSp>
        <p:grpSp>
          <p:nvGrpSpPr>
            <p:cNvPr id="13345" name="Group 76"/>
            <p:cNvGrpSpPr>
              <a:grpSpLocks/>
            </p:cNvGrpSpPr>
            <p:nvPr/>
          </p:nvGrpSpPr>
          <p:grpSpPr bwMode="auto">
            <a:xfrm rot="-2999493">
              <a:off x="1513" y="3133"/>
              <a:ext cx="470" cy="472"/>
              <a:chOff x="3097" y="1092"/>
              <a:chExt cx="141" cy="122"/>
            </a:xfrm>
          </p:grpSpPr>
          <p:sp>
            <p:nvSpPr>
              <p:cNvPr id="13353" name="Freeform 77"/>
              <p:cNvSpPr>
                <a:spLocks/>
              </p:cNvSpPr>
              <p:nvPr/>
            </p:nvSpPr>
            <p:spPr bwMode="gray">
              <a:xfrm rot="10521890">
                <a:off x="3097" y="1092"/>
                <a:ext cx="62" cy="61"/>
              </a:xfrm>
              <a:custGeom>
                <a:avLst/>
                <a:gdLst>
                  <a:gd name="T0" fmla="*/ 86 w 61"/>
                  <a:gd name="T1" fmla="*/ 4 h 68"/>
                  <a:gd name="T2" fmla="*/ 3 w 61"/>
                  <a:gd name="T3" fmla="*/ 4 h 68"/>
                  <a:gd name="T4" fmla="*/ 0 w 61"/>
                  <a:gd name="T5" fmla="*/ 4 h 68"/>
                  <a:gd name="T6" fmla="*/ 8 w 61"/>
                  <a:gd name="T7" fmla="*/ 0 h 68"/>
                  <a:gd name="T8" fmla="*/ 10 w 61"/>
                  <a:gd name="T9" fmla="*/ 3 h 68"/>
                  <a:gd name="T10" fmla="*/ 86 w 61"/>
                  <a:gd name="T11" fmla="*/ 4 h 68"/>
                  <a:gd name="T12" fmla="*/ 86 w 61"/>
                  <a:gd name="T13" fmla="*/ 4 h 68"/>
                  <a:gd name="T14" fmla="*/ 0 60000 65536"/>
                  <a:gd name="T15" fmla="*/ 0 60000 65536"/>
                  <a:gd name="T16" fmla="*/ 0 60000 65536"/>
                  <a:gd name="T17" fmla="*/ 0 60000 65536"/>
                  <a:gd name="T18" fmla="*/ 0 60000 65536"/>
                  <a:gd name="T19" fmla="*/ 0 60000 65536"/>
                  <a:gd name="T20" fmla="*/ 0 60000 65536"/>
                  <a:gd name="T21" fmla="*/ 0 w 61"/>
                  <a:gd name="T22" fmla="*/ 0 h 68"/>
                  <a:gd name="T23" fmla="*/ 61 w 61"/>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68">
                    <a:moveTo>
                      <a:pt x="61" y="68"/>
                    </a:moveTo>
                    <a:cubicBezTo>
                      <a:pt x="3" y="16"/>
                      <a:pt x="3" y="16"/>
                      <a:pt x="3" y="16"/>
                    </a:cubicBezTo>
                    <a:cubicBezTo>
                      <a:pt x="0" y="13"/>
                      <a:pt x="0" y="13"/>
                      <a:pt x="0" y="13"/>
                    </a:cubicBezTo>
                    <a:cubicBezTo>
                      <a:pt x="0" y="13"/>
                      <a:pt x="4" y="4"/>
                      <a:pt x="8" y="0"/>
                    </a:cubicBezTo>
                    <a:cubicBezTo>
                      <a:pt x="10" y="3"/>
                      <a:pt x="10" y="3"/>
                      <a:pt x="10" y="3"/>
                    </a:cubicBezTo>
                    <a:cubicBezTo>
                      <a:pt x="61" y="67"/>
                      <a:pt x="61" y="67"/>
                      <a:pt x="61" y="67"/>
                    </a:cubicBezTo>
                    <a:lnTo>
                      <a:pt x="61" y="68"/>
                    </a:lnTo>
                    <a:close/>
                  </a:path>
                </a:pathLst>
              </a:custGeom>
              <a:solidFill>
                <a:srgbClr val="C9C9C9"/>
              </a:solidFill>
              <a:ln w="19050">
                <a:noFill/>
                <a:round/>
                <a:headEnd/>
                <a:tailEnd/>
              </a:ln>
            </p:spPr>
            <p:txBody>
              <a:bodyPr rot="10800000" vert="eaVert">
                <a:prstTxWarp prst="textNoShape">
                  <a:avLst/>
                </a:prstTxWarp>
              </a:bodyPr>
              <a:lstStyle/>
              <a:p>
                <a:endParaRPr lang="en-GB">
                  <a:latin typeface="Calibri" pitchFamily="-110" charset="0"/>
                </a:endParaRPr>
              </a:p>
            </p:txBody>
          </p:sp>
          <p:sp>
            <p:nvSpPr>
              <p:cNvPr id="13354" name="Freeform 78"/>
              <p:cNvSpPr>
                <a:spLocks/>
              </p:cNvSpPr>
              <p:nvPr/>
            </p:nvSpPr>
            <p:spPr bwMode="gray">
              <a:xfrm rot="10521890">
                <a:off x="3131" y="1112"/>
                <a:ext cx="107" cy="102"/>
              </a:xfrm>
              <a:custGeom>
                <a:avLst/>
                <a:gdLst>
                  <a:gd name="T0" fmla="*/ 85 w 106"/>
                  <a:gd name="T1" fmla="*/ 0 h 113"/>
                  <a:gd name="T2" fmla="*/ 41 w 106"/>
                  <a:gd name="T3" fmla="*/ 5 h 113"/>
                  <a:gd name="T4" fmla="*/ 0 w 106"/>
                  <a:gd name="T5" fmla="*/ 5 h 113"/>
                  <a:gd name="T6" fmla="*/ 89 w 106"/>
                  <a:gd name="T7" fmla="*/ 9 h 113"/>
                  <a:gd name="T8" fmla="*/ 128 w 106"/>
                  <a:gd name="T9" fmla="*/ 5 h 113"/>
                  <a:gd name="T10" fmla="*/ 85 w 106"/>
                  <a:gd name="T11" fmla="*/ 0 h 113"/>
                  <a:gd name="T12" fmla="*/ 0 60000 65536"/>
                  <a:gd name="T13" fmla="*/ 0 60000 65536"/>
                  <a:gd name="T14" fmla="*/ 0 60000 65536"/>
                  <a:gd name="T15" fmla="*/ 0 60000 65536"/>
                  <a:gd name="T16" fmla="*/ 0 60000 65536"/>
                  <a:gd name="T17" fmla="*/ 0 60000 65536"/>
                  <a:gd name="T18" fmla="*/ 0 w 106"/>
                  <a:gd name="T19" fmla="*/ 0 h 113"/>
                  <a:gd name="T20" fmla="*/ 106 w 106"/>
                  <a:gd name="T21" fmla="*/ 113 h 113"/>
                </a:gdLst>
                <a:ahLst/>
                <a:cxnLst>
                  <a:cxn ang="T12">
                    <a:pos x="T0" y="T1"/>
                  </a:cxn>
                  <a:cxn ang="T13">
                    <a:pos x="T2" y="T3"/>
                  </a:cxn>
                  <a:cxn ang="T14">
                    <a:pos x="T4" y="T5"/>
                  </a:cxn>
                  <a:cxn ang="T15">
                    <a:pos x="T6" y="T7"/>
                  </a:cxn>
                  <a:cxn ang="T16">
                    <a:pos x="T8" y="T9"/>
                  </a:cxn>
                  <a:cxn ang="T17">
                    <a:pos x="T10" y="T11"/>
                  </a:cxn>
                </a:cxnLst>
                <a:rect l="T18" t="T19" r="T20" b="T21"/>
                <a:pathLst>
                  <a:path w="106" h="113">
                    <a:moveTo>
                      <a:pt x="60" y="0"/>
                    </a:moveTo>
                    <a:cubicBezTo>
                      <a:pt x="60" y="0"/>
                      <a:pt x="62" y="20"/>
                      <a:pt x="41" y="41"/>
                    </a:cubicBezTo>
                    <a:cubicBezTo>
                      <a:pt x="17" y="63"/>
                      <a:pt x="0" y="56"/>
                      <a:pt x="0" y="56"/>
                    </a:cubicBezTo>
                    <a:cubicBezTo>
                      <a:pt x="64" y="106"/>
                      <a:pt x="64" y="106"/>
                      <a:pt x="64" y="106"/>
                    </a:cubicBezTo>
                    <a:cubicBezTo>
                      <a:pt x="64" y="106"/>
                      <a:pt x="106" y="113"/>
                      <a:pt x="103" y="67"/>
                    </a:cubicBezTo>
                    <a:lnTo>
                      <a:pt x="60" y="0"/>
                    </a:lnTo>
                    <a:close/>
                  </a:path>
                </a:pathLst>
              </a:custGeom>
              <a:solidFill>
                <a:srgbClr val="C9C9C9"/>
              </a:solidFill>
              <a:ln w="19050">
                <a:noFill/>
                <a:round/>
                <a:headEnd/>
                <a:tailEnd/>
              </a:ln>
            </p:spPr>
            <p:txBody>
              <a:bodyPr rot="10800000" vert="eaVert">
                <a:prstTxWarp prst="textNoShape">
                  <a:avLst/>
                </a:prstTxWarp>
              </a:bodyPr>
              <a:lstStyle/>
              <a:p>
                <a:endParaRPr lang="en-GB">
                  <a:latin typeface="Calibri" pitchFamily="-110" charset="0"/>
                </a:endParaRPr>
              </a:p>
            </p:txBody>
          </p:sp>
        </p:grpSp>
        <p:grpSp>
          <p:nvGrpSpPr>
            <p:cNvPr id="13346" name="Group 79"/>
            <p:cNvGrpSpPr>
              <a:grpSpLocks/>
            </p:cNvGrpSpPr>
            <p:nvPr/>
          </p:nvGrpSpPr>
          <p:grpSpPr bwMode="auto">
            <a:xfrm rot="7522397">
              <a:off x="1660" y="3179"/>
              <a:ext cx="338" cy="335"/>
              <a:chOff x="2760" y="2156"/>
              <a:chExt cx="224" cy="225"/>
            </a:xfrm>
          </p:grpSpPr>
          <p:sp>
            <p:nvSpPr>
              <p:cNvPr id="13347" name="Freeform 80"/>
              <p:cNvSpPr>
                <a:spLocks/>
              </p:cNvSpPr>
              <p:nvPr/>
            </p:nvSpPr>
            <p:spPr bwMode="gray">
              <a:xfrm>
                <a:off x="2781" y="2180"/>
                <a:ext cx="142" cy="130"/>
              </a:xfrm>
              <a:custGeom>
                <a:avLst/>
                <a:gdLst>
                  <a:gd name="T0" fmla="*/ 2147483647 w 60"/>
                  <a:gd name="T1" fmla="*/ 0 h 55"/>
                  <a:gd name="T2" fmla="*/ 2147483647 w 60"/>
                  <a:gd name="T3" fmla="*/ 2147483647 h 55"/>
                  <a:gd name="T4" fmla="*/ 0 w 60"/>
                  <a:gd name="T5" fmla="*/ 2147483647 h 55"/>
                  <a:gd name="T6" fmla="*/ 2147483647 w 60"/>
                  <a:gd name="T7" fmla="*/ 2147483647 h 55"/>
                  <a:gd name="T8" fmla="*/ 2147483647 w 60"/>
                  <a:gd name="T9" fmla="*/ 0 h 55"/>
                  <a:gd name="T10" fmla="*/ 0 60000 65536"/>
                  <a:gd name="T11" fmla="*/ 0 60000 65536"/>
                  <a:gd name="T12" fmla="*/ 0 60000 65536"/>
                  <a:gd name="T13" fmla="*/ 0 60000 65536"/>
                  <a:gd name="T14" fmla="*/ 0 60000 65536"/>
                  <a:gd name="T15" fmla="*/ 0 w 60"/>
                  <a:gd name="T16" fmla="*/ 0 h 55"/>
                  <a:gd name="T17" fmla="*/ 60 w 60"/>
                  <a:gd name="T18" fmla="*/ 55 h 55"/>
                </a:gdLst>
                <a:ahLst/>
                <a:cxnLst>
                  <a:cxn ang="T10">
                    <a:pos x="T0" y="T1"/>
                  </a:cxn>
                  <a:cxn ang="T11">
                    <a:pos x="T2" y="T3"/>
                  </a:cxn>
                  <a:cxn ang="T12">
                    <a:pos x="T4" y="T5"/>
                  </a:cxn>
                  <a:cxn ang="T13">
                    <a:pos x="T6" y="T7"/>
                  </a:cxn>
                  <a:cxn ang="T14">
                    <a:pos x="T8" y="T9"/>
                  </a:cxn>
                </a:cxnLst>
                <a:rect l="T15" t="T16" r="T17" b="T18"/>
                <a:pathLst>
                  <a:path w="60" h="55">
                    <a:moveTo>
                      <a:pt x="57" y="0"/>
                    </a:moveTo>
                    <a:cubicBezTo>
                      <a:pt x="58" y="15"/>
                      <a:pt x="53" y="31"/>
                      <a:pt x="41" y="41"/>
                    </a:cubicBezTo>
                    <a:cubicBezTo>
                      <a:pt x="30" y="51"/>
                      <a:pt x="14" y="53"/>
                      <a:pt x="0" y="50"/>
                    </a:cubicBezTo>
                    <a:cubicBezTo>
                      <a:pt x="14" y="55"/>
                      <a:pt x="31" y="53"/>
                      <a:pt x="43" y="42"/>
                    </a:cubicBezTo>
                    <a:close/>
                  </a:path>
                </a:pathLst>
              </a:custGeom>
              <a:gradFill rotWithShape="1">
                <a:gsLst>
                  <a:gs pos="0">
                    <a:srgbClr val="001D36"/>
                  </a:gs>
                  <a:gs pos="50000">
                    <a:srgbClr val="0061B2"/>
                  </a:gs>
                  <a:gs pos="100000">
                    <a:srgbClr val="001D36"/>
                  </a:gs>
                </a:gsLst>
                <a:lin ang="18900000" scaled="1"/>
              </a:gradFill>
              <a:ln w="19050">
                <a:noFill/>
                <a:round/>
                <a:headEnd/>
                <a:tailEnd/>
              </a:ln>
            </p:spPr>
            <p:txBody>
              <a:bodyPr rot="10800000" vert="eaVert">
                <a:prstTxWarp prst="textNoShape">
                  <a:avLst/>
                </a:prstTxWarp>
              </a:bodyPr>
              <a:lstStyle/>
              <a:p>
                <a:endParaRPr lang="en-GB">
                  <a:latin typeface="Calibri" pitchFamily="-110" charset="0"/>
                </a:endParaRPr>
              </a:p>
            </p:txBody>
          </p:sp>
          <p:sp>
            <p:nvSpPr>
              <p:cNvPr id="13348" name="Freeform 81"/>
              <p:cNvSpPr>
                <a:spLocks/>
              </p:cNvSpPr>
              <p:nvPr/>
            </p:nvSpPr>
            <p:spPr bwMode="gray">
              <a:xfrm>
                <a:off x="2760" y="2156"/>
                <a:ext cx="148" cy="137"/>
              </a:xfrm>
              <a:custGeom>
                <a:avLst/>
                <a:gdLst>
                  <a:gd name="T0" fmla="*/ 2147483647 w 63"/>
                  <a:gd name="T1" fmla="*/ 0 h 58"/>
                  <a:gd name="T2" fmla="*/ 2147483647 w 63"/>
                  <a:gd name="T3" fmla="*/ 2147483647 h 58"/>
                  <a:gd name="T4" fmla="*/ 0 w 63"/>
                  <a:gd name="T5" fmla="*/ 2147483647 h 58"/>
                  <a:gd name="T6" fmla="*/ 2147483647 w 63"/>
                  <a:gd name="T7" fmla="*/ 2147483647 h 58"/>
                  <a:gd name="T8" fmla="*/ 2147483647 w 63"/>
                  <a:gd name="T9" fmla="*/ 0 h 58"/>
                  <a:gd name="T10" fmla="*/ 0 60000 65536"/>
                  <a:gd name="T11" fmla="*/ 0 60000 65536"/>
                  <a:gd name="T12" fmla="*/ 0 60000 65536"/>
                  <a:gd name="T13" fmla="*/ 0 60000 65536"/>
                  <a:gd name="T14" fmla="*/ 0 60000 65536"/>
                  <a:gd name="T15" fmla="*/ 0 w 63"/>
                  <a:gd name="T16" fmla="*/ 0 h 58"/>
                  <a:gd name="T17" fmla="*/ 63 w 63"/>
                  <a:gd name="T18" fmla="*/ 58 h 58"/>
                </a:gdLst>
                <a:ahLst/>
                <a:cxnLst>
                  <a:cxn ang="T10">
                    <a:pos x="T0" y="T1"/>
                  </a:cxn>
                  <a:cxn ang="T11">
                    <a:pos x="T2" y="T3"/>
                  </a:cxn>
                  <a:cxn ang="T12">
                    <a:pos x="T4" y="T5"/>
                  </a:cxn>
                  <a:cxn ang="T13">
                    <a:pos x="T6" y="T7"/>
                  </a:cxn>
                  <a:cxn ang="T14">
                    <a:pos x="T8" y="T9"/>
                  </a:cxn>
                </a:cxnLst>
                <a:rect l="T15" t="T16" r="T17" b="T18"/>
                <a:pathLst>
                  <a:path w="63" h="58">
                    <a:moveTo>
                      <a:pt x="60" y="0"/>
                    </a:moveTo>
                    <a:cubicBezTo>
                      <a:pt x="61" y="16"/>
                      <a:pt x="56" y="33"/>
                      <a:pt x="43" y="43"/>
                    </a:cubicBezTo>
                    <a:cubicBezTo>
                      <a:pt x="31" y="54"/>
                      <a:pt x="15" y="57"/>
                      <a:pt x="0" y="53"/>
                    </a:cubicBezTo>
                    <a:cubicBezTo>
                      <a:pt x="15" y="58"/>
                      <a:pt x="32" y="55"/>
                      <a:pt x="45" y="45"/>
                    </a:cubicBezTo>
                    <a:close/>
                  </a:path>
                </a:pathLst>
              </a:custGeom>
              <a:gradFill rotWithShape="1">
                <a:gsLst>
                  <a:gs pos="0">
                    <a:srgbClr val="001D36"/>
                  </a:gs>
                  <a:gs pos="50000">
                    <a:srgbClr val="0061B2"/>
                  </a:gs>
                  <a:gs pos="100000">
                    <a:srgbClr val="001D36"/>
                  </a:gs>
                </a:gsLst>
                <a:lin ang="18900000" scaled="1"/>
              </a:gradFill>
              <a:ln w="19050">
                <a:noFill/>
                <a:round/>
                <a:headEnd/>
                <a:tailEnd/>
              </a:ln>
            </p:spPr>
            <p:txBody>
              <a:bodyPr rot="10800000" vert="eaVert">
                <a:prstTxWarp prst="textNoShape">
                  <a:avLst/>
                </a:prstTxWarp>
              </a:bodyPr>
              <a:lstStyle/>
              <a:p>
                <a:endParaRPr lang="en-GB">
                  <a:latin typeface="Calibri" pitchFamily="-110" charset="0"/>
                </a:endParaRPr>
              </a:p>
            </p:txBody>
          </p:sp>
          <p:sp>
            <p:nvSpPr>
              <p:cNvPr id="13349" name="Freeform 82"/>
              <p:cNvSpPr>
                <a:spLocks/>
              </p:cNvSpPr>
              <p:nvPr/>
            </p:nvSpPr>
            <p:spPr bwMode="gray">
              <a:xfrm>
                <a:off x="2800" y="2201"/>
                <a:ext cx="137" cy="123"/>
              </a:xfrm>
              <a:custGeom>
                <a:avLst/>
                <a:gdLst>
                  <a:gd name="T0" fmla="*/ 2147483647 w 58"/>
                  <a:gd name="T1" fmla="*/ 0 h 52"/>
                  <a:gd name="T2" fmla="*/ 2147483647 w 58"/>
                  <a:gd name="T3" fmla="*/ 2147483647 h 52"/>
                  <a:gd name="T4" fmla="*/ 0 w 58"/>
                  <a:gd name="T5" fmla="*/ 2147483647 h 52"/>
                  <a:gd name="T6" fmla="*/ 2147483647 w 58"/>
                  <a:gd name="T7" fmla="*/ 2147483647 h 52"/>
                  <a:gd name="T8" fmla="*/ 2147483647 w 58"/>
                  <a:gd name="T9" fmla="*/ 0 h 52"/>
                  <a:gd name="T10" fmla="*/ 0 60000 65536"/>
                  <a:gd name="T11" fmla="*/ 0 60000 65536"/>
                  <a:gd name="T12" fmla="*/ 0 60000 65536"/>
                  <a:gd name="T13" fmla="*/ 0 60000 65536"/>
                  <a:gd name="T14" fmla="*/ 0 60000 65536"/>
                  <a:gd name="T15" fmla="*/ 0 w 58"/>
                  <a:gd name="T16" fmla="*/ 0 h 52"/>
                  <a:gd name="T17" fmla="*/ 58 w 58"/>
                  <a:gd name="T18" fmla="*/ 52 h 52"/>
                </a:gdLst>
                <a:ahLst/>
                <a:cxnLst>
                  <a:cxn ang="T10">
                    <a:pos x="T0" y="T1"/>
                  </a:cxn>
                  <a:cxn ang="T11">
                    <a:pos x="T2" y="T3"/>
                  </a:cxn>
                  <a:cxn ang="T12">
                    <a:pos x="T4" y="T5"/>
                  </a:cxn>
                  <a:cxn ang="T13">
                    <a:pos x="T6" y="T7"/>
                  </a:cxn>
                  <a:cxn ang="T14">
                    <a:pos x="T8" y="T9"/>
                  </a:cxn>
                </a:cxnLst>
                <a:rect l="T15" t="T16" r="T17" b="T18"/>
                <a:pathLst>
                  <a:path w="58" h="52">
                    <a:moveTo>
                      <a:pt x="55" y="0"/>
                    </a:moveTo>
                    <a:cubicBezTo>
                      <a:pt x="57" y="15"/>
                      <a:pt x="52" y="29"/>
                      <a:pt x="40" y="39"/>
                    </a:cubicBezTo>
                    <a:cubicBezTo>
                      <a:pt x="29" y="48"/>
                      <a:pt x="14" y="51"/>
                      <a:pt x="0" y="48"/>
                    </a:cubicBezTo>
                    <a:cubicBezTo>
                      <a:pt x="15" y="52"/>
                      <a:pt x="30" y="50"/>
                      <a:pt x="41" y="40"/>
                    </a:cubicBezTo>
                    <a:close/>
                  </a:path>
                </a:pathLst>
              </a:custGeom>
              <a:gradFill rotWithShape="1">
                <a:gsLst>
                  <a:gs pos="0">
                    <a:srgbClr val="001D36"/>
                  </a:gs>
                  <a:gs pos="50000">
                    <a:srgbClr val="0061B2"/>
                  </a:gs>
                  <a:gs pos="100000">
                    <a:srgbClr val="001D36"/>
                  </a:gs>
                </a:gsLst>
                <a:lin ang="18900000" scaled="1"/>
              </a:gradFill>
              <a:ln w="19050">
                <a:noFill/>
                <a:round/>
                <a:headEnd/>
                <a:tailEnd/>
              </a:ln>
            </p:spPr>
            <p:txBody>
              <a:bodyPr rot="10800000" vert="eaVert">
                <a:prstTxWarp prst="textNoShape">
                  <a:avLst/>
                </a:prstTxWarp>
              </a:bodyPr>
              <a:lstStyle/>
              <a:p>
                <a:endParaRPr lang="en-GB">
                  <a:latin typeface="Calibri" pitchFamily="-110" charset="0"/>
                </a:endParaRPr>
              </a:p>
            </p:txBody>
          </p:sp>
          <p:sp>
            <p:nvSpPr>
              <p:cNvPr id="13350" name="Freeform 83"/>
              <p:cNvSpPr>
                <a:spLocks/>
              </p:cNvSpPr>
              <p:nvPr/>
            </p:nvSpPr>
            <p:spPr bwMode="gray">
              <a:xfrm>
                <a:off x="2856" y="2262"/>
                <a:ext cx="116" cy="104"/>
              </a:xfrm>
              <a:custGeom>
                <a:avLst/>
                <a:gdLst>
                  <a:gd name="T0" fmla="*/ 2147483647 w 49"/>
                  <a:gd name="T1" fmla="*/ 0 h 44"/>
                  <a:gd name="T2" fmla="*/ 2147483647 w 49"/>
                  <a:gd name="T3" fmla="*/ 2147483647 h 44"/>
                  <a:gd name="T4" fmla="*/ 0 w 49"/>
                  <a:gd name="T5" fmla="*/ 2147483647 h 44"/>
                  <a:gd name="T6" fmla="*/ 2147483647 w 49"/>
                  <a:gd name="T7" fmla="*/ 2147483647 h 44"/>
                  <a:gd name="T8" fmla="*/ 2147483647 w 49"/>
                  <a:gd name="T9" fmla="*/ 0 h 44"/>
                  <a:gd name="T10" fmla="*/ 0 60000 65536"/>
                  <a:gd name="T11" fmla="*/ 0 60000 65536"/>
                  <a:gd name="T12" fmla="*/ 0 60000 65536"/>
                  <a:gd name="T13" fmla="*/ 0 60000 65536"/>
                  <a:gd name="T14" fmla="*/ 0 60000 65536"/>
                  <a:gd name="T15" fmla="*/ 0 w 49"/>
                  <a:gd name="T16" fmla="*/ 0 h 44"/>
                  <a:gd name="T17" fmla="*/ 49 w 49"/>
                  <a:gd name="T18" fmla="*/ 44 h 44"/>
                </a:gdLst>
                <a:ahLst/>
                <a:cxnLst>
                  <a:cxn ang="T10">
                    <a:pos x="T0" y="T1"/>
                  </a:cxn>
                  <a:cxn ang="T11">
                    <a:pos x="T2" y="T3"/>
                  </a:cxn>
                  <a:cxn ang="T12">
                    <a:pos x="T4" y="T5"/>
                  </a:cxn>
                  <a:cxn ang="T13">
                    <a:pos x="T6" y="T7"/>
                  </a:cxn>
                  <a:cxn ang="T14">
                    <a:pos x="T8" y="T9"/>
                  </a:cxn>
                </a:cxnLst>
                <a:rect l="T15" t="T16" r="T17" b="T18"/>
                <a:pathLst>
                  <a:path w="49" h="44">
                    <a:moveTo>
                      <a:pt x="47" y="0"/>
                    </a:moveTo>
                    <a:cubicBezTo>
                      <a:pt x="48" y="12"/>
                      <a:pt x="44" y="25"/>
                      <a:pt x="34" y="33"/>
                    </a:cubicBezTo>
                    <a:cubicBezTo>
                      <a:pt x="25" y="41"/>
                      <a:pt x="12" y="43"/>
                      <a:pt x="0" y="40"/>
                    </a:cubicBezTo>
                    <a:cubicBezTo>
                      <a:pt x="12" y="44"/>
                      <a:pt x="25" y="42"/>
                      <a:pt x="35" y="34"/>
                    </a:cubicBezTo>
                    <a:close/>
                  </a:path>
                </a:pathLst>
              </a:custGeom>
              <a:gradFill rotWithShape="1">
                <a:gsLst>
                  <a:gs pos="0">
                    <a:srgbClr val="001D36"/>
                  </a:gs>
                  <a:gs pos="50000">
                    <a:srgbClr val="0061B2"/>
                  </a:gs>
                  <a:gs pos="100000">
                    <a:srgbClr val="001D36"/>
                  </a:gs>
                </a:gsLst>
                <a:lin ang="18900000" scaled="1"/>
              </a:gradFill>
              <a:ln w="19050">
                <a:noFill/>
                <a:round/>
                <a:headEnd/>
                <a:tailEnd/>
              </a:ln>
            </p:spPr>
            <p:txBody>
              <a:bodyPr rot="10800000" vert="eaVert">
                <a:prstTxWarp prst="textNoShape">
                  <a:avLst/>
                </a:prstTxWarp>
              </a:bodyPr>
              <a:lstStyle/>
              <a:p>
                <a:endParaRPr lang="en-GB">
                  <a:latin typeface="Calibri" pitchFamily="-110" charset="0"/>
                </a:endParaRPr>
              </a:p>
            </p:txBody>
          </p:sp>
          <p:sp>
            <p:nvSpPr>
              <p:cNvPr id="13351" name="Freeform 84"/>
              <p:cNvSpPr>
                <a:spLocks/>
              </p:cNvSpPr>
              <p:nvPr/>
            </p:nvSpPr>
            <p:spPr bwMode="gray">
              <a:xfrm>
                <a:off x="2840" y="2244"/>
                <a:ext cx="120" cy="111"/>
              </a:xfrm>
              <a:custGeom>
                <a:avLst/>
                <a:gdLst>
                  <a:gd name="T0" fmla="*/ 2147483647 w 51"/>
                  <a:gd name="T1" fmla="*/ 0 h 47"/>
                  <a:gd name="T2" fmla="*/ 2147483647 w 51"/>
                  <a:gd name="T3" fmla="*/ 2147483647 h 47"/>
                  <a:gd name="T4" fmla="*/ 0 w 51"/>
                  <a:gd name="T5" fmla="*/ 2147483647 h 47"/>
                  <a:gd name="T6" fmla="*/ 2147483647 w 51"/>
                  <a:gd name="T7" fmla="*/ 2147483647 h 47"/>
                  <a:gd name="T8" fmla="*/ 2147483647 w 51"/>
                  <a:gd name="T9" fmla="*/ 0 h 47"/>
                  <a:gd name="T10" fmla="*/ 0 60000 65536"/>
                  <a:gd name="T11" fmla="*/ 0 60000 65536"/>
                  <a:gd name="T12" fmla="*/ 0 60000 65536"/>
                  <a:gd name="T13" fmla="*/ 0 60000 65536"/>
                  <a:gd name="T14" fmla="*/ 0 60000 65536"/>
                  <a:gd name="T15" fmla="*/ 0 w 51"/>
                  <a:gd name="T16" fmla="*/ 0 h 47"/>
                  <a:gd name="T17" fmla="*/ 51 w 51"/>
                  <a:gd name="T18" fmla="*/ 47 h 47"/>
                </a:gdLst>
                <a:ahLst/>
                <a:cxnLst>
                  <a:cxn ang="T10">
                    <a:pos x="T0" y="T1"/>
                  </a:cxn>
                  <a:cxn ang="T11">
                    <a:pos x="T2" y="T3"/>
                  </a:cxn>
                  <a:cxn ang="T12">
                    <a:pos x="T4" y="T5"/>
                  </a:cxn>
                  <a:cxn ang="T13">
                    <a:pos x="T6" y="T7"/>
                  </a:cxn>
                  <a:cxn ang="T14">
                    <a:pos x="T8" y="T9"/>
                  </a:cxn>
                </a:cxnLst>
                <a:rect l="T15" t="T16" r="T17" b="T18"/>
                <a:pathLst>
                  <a:path w="51" h="47">
                    <a:moveTo>
                      <a:pt x="49" y="0"/>
                    </a:moveTo>
                    <a:cubicBezTo>
                      <a:pt x="50" y="13"/>
                      <a:pt x="46" y="26"/>
                      <a:pt x="35" y="35"/>
                    </a:cubicBezTo>
                    <a:cubicBezTo>
                      <a:pt x="26" y="43"/>
                      <a:pt x="12" y="46"/>
                      <a:pt x="0" y="42"/>
                    </a:cubicBezTo>
                    <a:cubicBezTo>
                      <a:pt x="12" y="47"/>
                      <a:pt x="26" y="45"/>
                      <a:pt x="37" y="36"/>
                    </a:cubicBezTo>
                    <a:close/>
                  </a:path>
                </a:pathLst>
              </a:custGeom>
              <a:gradFill rotWithShape="1">
                <a:gsLst>
                  <a:gs pos="0">
                    <a:srgbClr val="001D36"/>
                  </a:gs>
                  <a:gs pos="50000">
                    <a:srgbClr val="0061B2"/>
                  </a:gs>
                  <a:gs pos="100000">
                    <a:srgbClr val="001D36"/>
                  </a:gs>
                </a:gsLst>
                <a:lin ang="18900000" scaled="1"/>
              </a:gradFill>
              <a:ln w="19050">
                <a:noFill/>
                <a:round/>
                <a:headEnd/>
                <a:tailEnd/>
              </a:ln>
            </p:spPr>
            <p:txBody>
              <a:bodyPr rot="10800000" vert="eaVert">
                <a:prstTxWarp prst="textNoShape">
                  <a:avLst/>
                </a:prstTxWarp>
              </a:bodyPr>
              <a:lstStyle/>
              <a:p>
                <a:endParaRPr lang="en-GB">
                  <a:latin typeface="Calibri" pitchFamily="-110" charset="0"/>
                </a:endParaRPr>
              </a:p>
            </p:txBody>
          </p:sp>
          <p:sp>
            <p:nvSpPr>
              <p:cNvPr id="13352" name="Freeform 85"/>
              <p:cNvSpPr>
                <a:spLocks/>
              </p:cNvSpPr>
              <p:nvPr/>
            </p:nvSpPr>
            <p:spPr bwMode="gray">
              <a:xfrm>
                <a:off x="2873" y="2279"/>
                <a:ext cx="111" cy="102"/>
              </a:xfrm>
              <a:custGeom>
                <a:avLst/>
                <a:gdLst>
                  <a:gd name="T0" fmla="*/ 2147483647 w 47"/>
                  <a:gd name="T1" fmla="*/ 0 h 43"/>
                  <a:gd name="T2" fmla="*/ 2147483647 w 47"/>
                  <a:gd name="T3" fmla="*/ 2147483647 h 43"/>
                  <a:gd name="T4" fmla="*/ 0 w 47"/>
                  <a:gd name="T5" fmla="*/ 2147483647 h 43"/>
                  <a:gd name="T6" fmla="*/ 2147483647 w 47"/>
                  <a:gd name="T7" fmla="*/ 2147483647 h 43"/>
                  <a:gd name="T8" fmla="*/ 2147483647 w 47"/>
                  <a:gd name="T9" fmla="*/ 0 h 43"/>
                  <a:gd name="T10" fmla="*/ 0 60000 65536"/>
                  <a:gd name="T11" fmla="*/ 0 60000 65536"/>
                  <a:gd name="T12" fmla="*/ 0 60000 65536"/>
                  <a:gd name="T13" fmla="*/ 0 60000 65536"/>
                  <a:gd name="T14" fmla="*/ 0 60000 65536"/>
                  <a:gd name="T15" fmla="*/ 0 w 47"/>
                  <a:gd name="T16" fmla="*/ 0 h 43"/>
                  <a:gd name="T17" fmla="*/ 47 w 47"/>
                  <a:gd name="T18" fmla="*/ 43 h 43"/>
                </a:gdLst>
                <a:ahLst/>
                <a:cxnLst>
                  <a:cxn ang="T10">
                    <a:pos x="T0" y="T1"/>
                  </a:cxn>
                  <a:cxn ang="T11">
                    <a:pos x="T2" y="T3"/>
                  </a:cxn>
                  <a:cxn ang="T12">
                    <a:pos x="T4" y="T5"/>
                  </a:cxn>
                  <a:cxn ang="T13">
                    <a:pos x="T6" y="T7"/>
                  </a:cxn>
                  <a:cxn ang="T14">
                    <a:pos x="T8" y="T9"/>
                  </a:cxn>
                </a:cxnLst>
                <a:rect l="T15" t="T16" r="T17" b="T18"/>
                <a:pathLst>
                  <a:path w="47" h="43">
                    <a:moveTo>
                      <a:pt x="45" y="0"/>
                    </a:moveTo>
                    <a:cubicBezTo>
                      <a:pt x="46" y="12"/>
                      <a:pt x="42" y="24"/>
                      <a:pt x="33" y="32"/>
                    </a:cubicBezTo>
                    <a:cubicBezTo>
                      <a:pt x="24" y="39"/>
                      <a:pt x="12" y="42"/>
                      <a:pt x="0" y="39"/>
                    </a:cubicBezTo>
                    <a:cubicBezTo>
                      <a:pt x="12" y="43"/>
                      <a:pt x="25" y="41"/>
                      <a:pt x="34" y="33"/>
                    </a:cubicBezTo>
                    <a:close/>
                  </a:path>
                </a:pathLst>
              </a:custGeom>
              <a:gradFill rotWithShape="1">
                <a:gsLst>
                  <a:gs pos="0">
                    <a:srgbClr val="001D36"/>
                  </a:gs>
                  <a:gs pos="50000">
                    <a:srgbClr val="0061B2"/>
                  </a:gs>
                  <a:gs pos="100000">
                    <a:srgbClr val="001D36"/>
                  </a:gs>
                </a:gsLst>
                <a:lin ang="18900000" scaled="1"/>
              </a:gradFill>
              <a:ln w="19050">
                <a:noFill/>
                <a:round/>
                <a:headEnd/>
                <a:tailEnd/>
              </a:ln>
            </p:spPr>
            <p:txBody>
              <a:bodyPr rot="10800000" vert="eaVert">
                <a:prstTxWarp prst="textNoShape">
                  <a:avLst/>
                </a:prstTxWarp>
              </a:bodyPr>
              <a:lstStyle/>
              <a:p>
                <a:endParaRPr lang="en-GB">
                  <a:latin typeface="Calibri" pitchFamily="-110" charset="0"/>
                </a:endParaRPr>
              </a:p>
            </p:txBody>
          </p:sp>
        </p:grpSp>
      </p:grpSp>
      <p:sp>
        <p:nvSpPr>
          <p:cNvPr id="13343" name="Oval 161"/>
          <p:cNvSpPr>
            <a:spLocks noChangeArrowheads="1"/>
          </p:cNvSpPr>
          <p:nvPr/>
        </p:nvSpPr>
        <p:spPr bwMode="auto">
          <a:xfrm>
            <a:off x="5486400" y="2362200"/>
            <a:ext cx="3352800" cy="533400"/>
          </a:xfrm>
          <a:prstGeom prst="ellipse">
            <a:avLst/>
          </a:prstGeom>
          <a:noFill/>
          <a:ln w="9525">
            <a:solidFill>
              <a:srgbClr val="9F9F9F"/>
            </a:solidFill>
            <a:round/>
            <a:headEnd/>
            <a:tailEnd/>
          </a:ln>
        </p:spPr>
        <p:txBody>
          <a:bodyPr wrap="none" anchor="ctr">
            <a:prstTxWarp prst="textNoShape">
              <a:avLst/>
            </a:prstTxWarp>
          </a:bodyPr>
          <a:lstStyle/>
          <a:p>
            <a:r>
              <a:rPr lang="en-GB" dirty="0" smtClean="0">
                <a:solidFill>
                  <a:schemeClr val="bg1"/>
                </a:solidFill>
                <a:latin typeface="Calibri" pitchFamily="-110" charset="0"/>
              </a:rPr>
              <a:t>Ref; Clinical Apps </a:t>
            </a:r>
            <a:r>
              <a:rPr lang="en-GB" dirty="0" err="1" smtClean="0">
                <a:solidFill>
                  <a:schemeClr val="bg1"/>
                </a:solidFill>
                <a:latin typeface="Calibri" pitchFamily="-110" charset="0"/>
              </a:rPr>
              <a:t>Vol’s</a:t>
            </a:r>
            <a:r>
              <a:rPr lang="en-GB" dirty="0" smtClean="0">
                <a:solidFill>
                  <a:schemeClr val="bg1"/>
                </a:solidFill>
                <a:latin typeface="Calibri" pitchFamily="-110" charset="0"/>
              </a:rPr>
              <a:t> 1 &amp; 2</a:t>
            </a:r>
            <a:endParaRPr lang="en-GB" dirty="0">
              <a:solidFill>
                <a:schemeClr val="bg1"/>
              </a:solidFill>
              <a:latin typeface="Calibri" pitchFamily="-110" charset="0"/>
            </a:endParaRPr>
          </a:p>
        </p:txBody>
      </p:sp>
    </p:spTree>
  </p:cSld>
  <p:clrMapOvr>
    <a:masterClrMapping/>
  </p:clrMapOvr>
  <p:transition xmlns:p14="http://schemas.microsoft.com/office/powerpoint/2010/main" advClick="0" advTm="4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14"/>
                                        </p:tgtEl>
                                        <p:attrNameLst>
                                          <p:attrName>style.visibility</p:attrName>
                                        </p:attrNameLst>
                                      </p:cBhvr>
                                      <p:to>
                                        <p:strVal val="visible"/>
                                      </p:to>
                                    </p:set>
                                    <p:animEffect transition="in" filter="fade">
                                      <p:cBhvr>
                                        <p:cTn id="7" dur="200"/>
                                        <p:tgtEl>
                                          <p:spTgt spid="21514"/>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21585"/>
                                        </p:tgtEl>
                                        <p:attrNameLst>
                                          <p:attrName>style.visibility</p:attrName>
                                        </p:attrNameLst>
                                      </p:cBhvr>
                                      <p:to>
                                        <p:strVal val="visible"/>
                                      </p:to>
                                    </p:set>
                                    <p:animEffect transition="in" filter="fade">
                                      <p:cBhvr>
                                        <p:cTn id="11" dur="200"/>
                                        <p:tgtEl>
                                          <p:spTgt spid="21585"/>
                                        </p:tgtEl>
                                      </p:cBhvr>
                                    </p:animEffect>
                                  </p:childTnLst>
                                </p:cTn>
                              </p:par>
                            </p:childTnLst>
                          </p:cTn>
                        </p:par>
                        <p:par>
                          <p:cTn id="12" fill="hold">
                            <p:stCondLst>
                              <p:cond delay="400"/>
                            </p:stCondLst>
                            <p:childTnLst>
                              <p:par>
                                <p:cTn id="13" presetID="10" presetClass="entr" presetSubtype="0" fill="hold" grpId="0" nodeType="afterEffect">
                                  <p:stCondLst>
                                    <p:cond delay="0"/>
                                  </p:stCondLst>
                                  <p:childTnLst>
                                    <p:set>
                                      <p:cBhvr>
                                        <p:cTn id="14" dur="1" fill="hold">
                                          <p:stCondLst>
                                            <p:cond delay="0"/>
                                          </p:stCondLst>
                                        </p:cTn>
                                        <p:tgtEl>
                                          <p:spTgt spid="21570"/>
                                        </p:tgtEl>
                                        <p:attrNameLst>
                                          <p:attrName>style.visibility</p:attrName>
                                        </p:attrNameLst>
                                      </p:cBhvr>
                                      <p:to>
                                        <p:strVal val="visible"/>
                                      </p:to>
                                    </p:set>
                                    <p:animEffect transition="in" filter="fade">
                                      <p:cBhvr>
                                        <p:cTn id="15" dur="200"/>
                                        <p:tgtEl>
                                          <p:spTgt spid="21570"/>
                                        </p:tgtEl>
                                      </p:cBhvr>
                                    </p:animEffect>
                                  </p:childTnLst>
                                </p:cTn>
                              </p:par>
                            </p:childTnLst>
                          </p:cTn>
                        </p:par>
                        <p:par>
                          <p:cTn id="16" fill="hold">
                            <p:stCondLst>
                              <p:cond delay="600"/>
                            </p:stCondLst>
                            <p:childTnLst>
                              <p:par>
                                <p:cTn id="17" presetID="10" presetClass="entr" presetSubtype="0" fill="hold" grpId="0" nodeType="afterEffect">
                                  <p:stCondLst>
                                    <p:cond delay="0"/>
                                  </p:stCondLst>
                                  <p:childTnLst>
                                    <p:set>
                                      <p:cBhvr>
                                        <p:cTn id="18" dur="1" fill="hold">
                                          <p:stCondLst>
                                            <p:cond delay="0"/>
                                          </p:stCondLst>
                                        </p:cTn>
                                        <p:tgtEl>
                                          <p:spTgt spid="21577"/>
                                        </p:tgtEl>
                                        <p:attrNameLst>
                                          <p:attrName>style.visibility</p:attrName>
                                        </p:attrNameLst>
                                      </p:cBhvr>
                                      <p:to>
                                        <p:strVal val="visible"/>
                                      </p:to>
                                    </p:set>
                                    <p:animEffect transition="in" filter="fade">
                                      <p:cBhvr>
                                        <p:cTn id="19" dur="200"/>
                                        <p:tgtEl>
                                          <p:spTgt spid="21577"/>
                                        </p:tgtEl>
                                      </p:cBhvr>
                                    </p:animEffect>
                                  </p:childTnLst>
                                </p:cTn>
                              </p:par>
                            </p:childTnLst>
                          </p:cTn>
                        </p:par>
                        <p:par>
                          <p:cTn id="20" fill="hold">
                            <p:stCondLst>
                              <p:cond delay="800"/>
                            </p:stCondLst>
                            <p:childTnLst>
                              <p:par>
                                <p:cTn id="21" presetID="10" presetClass="entr" presetSubtype="0" fill="hold" grpId="0" nodeType="afterEffect">
                                  <p:stCondLst>
                                    <p:cond delay="0"/>
                                  </p:stCondLst>
                                  <p:childTnLst>
                                    <p:set>
                                      <p:cBhvr>
                                        <p:cTn id="22" dur="1" fill="hold">
                                          <p:stCondLst>
                                            <p:cond delay="0"/>
                                          </p:stCondLst>
                                        </p:cTn>
                                        <p:tgtEl>
                                          <p:spTgt spid="21586"/>
                                        </p:tgtEl>
                                        <p:attrNameLst>
                                          <p:attrName>style.visibility</p:attrName>
                                        </p:attrNameLst>
                                      </p:cBhvr>
                                      <p:to>
                                        <p:strVal val="visible"/>
                                      </p:to>
                                    </p:set>
                                    <p:animEffect transition="in" filter="fade">
                                      <p:cBhvr>
                                        <p:cTn id="23" dur="200"/>
                                        <p:tgtEl>
                                          <p:spTgt spid="21586"/>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1571"/>
                                        </p:tgtEl>
                                        <p:attrNameLst>
                                          <p:attrName>style.visibility</p:attrName>
                                        </p:attrNameLst>
                                      </p:cBhvr>
                                      <p:to>
                                        <p:strVal val="visible"/>
                                      </p:to>
                                    </p:set>
                                    <p:animEffect transition="in" filter="fade">
                                      <p:cBhvr>
                                        <p:cTn id="27" dur="200"/>
                                        <p:tgtEl>
                                          <p:spTgt spid="21571"/>
                                        </p:tgtEl>
                                      </p:cBhvr>
                                    </p:animEffect>
                                  </p:childTnLst>
                                </p:cTn>
                              </p:par>
                            </p:childTnLst>
                          </p:cTn>
                        </p:par>
                        <p:par>
                          <p:cTn id="28" fill="hold">
                            <p:stCondLst>
                              <p:cond delay="1200"/>
                            </p:stCondLst>
                            <p:childTnLst>
                              <p:par>
                                <p:cTn id="29" presetID="10" presetClass="entr" presetSubtype="0" fill="hold" grpId="0" nodeType="afterEffect">
                                  <p:stCondLst>
                                    <p:cond delay="0"/>
                                  </p:stCondLst>
                                  <p:childTnLst>
                                    <p:set>
                                      <p:cBhvr>
                                        <p:cTn id="30" dur="1" fill="hold">
                                          <p:stCondLst>
                                            <p:cond delay="0"/>
                                          </p:stCondLst>
                                        </p:cTn>
                                        <p:tgtEl>
                                          <p:spTgt spid="21578"/>
                                        </p:tgtEl>
                                        <p:attrNameLst>
                                          <p:attrName>style.visibility</p:attrName>
                                        </p:attrNameLst>
                                      </p:cBhvr>
                                      <p:to>
                                        <p:strVal val="visible"/>
                                      </p:to>
                                    </p:set>
                                    <p:animEffect transition="in" filter="fade">
                                      <p:cBhvr>
                                        <p:cTn id="31" dur="200"/>
                                        <p:tgtEl>
                                          <p:spTgt spid="21578"/>
                                        </p:tgtEl>
                                      </p:cBhvr>
                                    </p:animEffect>
                                  </p:childTnLst>
                                </p:cTn>
                              </p:par>
                            </p:childTnLst>
                          </p:cTn>
                        </p:par>
                        <p:par>
                          <p:cTn id="32" fill="hold">
                            <p:stCondLst>
                              <p:cond delay="1400"/>
                            </p:stCondLst>
                            <p:childTnLst>
                              <p:par>
                                <p:cTn id="33" presetID="10" presetClass="entr" presetSubtype="0" fill="hold" grpId="0" nodeType="afterEffect">
                                  <p:stCondLst>
                                    <p:cond delay="0"/>
                                  </p:stCondLst>
                                  <p:childTnLst>
                                    <p:set>
                                      <p:cBhvr>
                                        <p:cTn id="34" dur="1" fill="hold">
                                          <p:stCondLst>
                                            <p:cond delay="0"/>
                                          </p:stCondLst>
                                        </p:cTn>
                                        <p:tgtEl>
                                          <p:spTgt spid="21587"/>
                                        </p:tgtEl>
                                        <p:attrNameLst>
                                          <p:attrName>style.visibility</p:attrName>
                                        </p:attrNameLst>
                                      </p:cBhvr>
                                      <p:to>
                                        <p:strVal val="visible"/>
                                      </p:to>
                                    </p:set>
                                    <p:animEffect transition="in" filter="fade">
                                      <p:cBhvr>
                                        <p:cTn id="35" dur="200"/>
                                        <p:tgtEl>
                                          <p:spTgt spid="21587"/>
                                        </p:tgtEl>
                                      </p:cBhvr>
                                    </p:animEffect>
                                  </p:childTnLst>
                                </p:cTn>
                              </p:par>
                            </p:childTnLst>
                          </p:cTn>
                        </p:par>
                        <p:par>
                          <p:cTn id="36" fill="hold">
                            <p:stCondLst>
                              <p:cond delay="1600"/>
                            </p:stCondLst>
                            <p:childTnLst>
                              <p:par>
                                <p:cTn id="37" presetID="10" presetClass="entr" presetSubtype="0" fill="hold" grpId="0" nodeType="afterEffect">
                                  <p:stCondLst>
                                    <p:cond delay="0"/>
                                  </p:stCondLst>
                                  <p:childTnLst>
                                    <p:set>
                                      <p:cBhvr>
                                        <p:cTn id="38" dur="1" fill="hold">
                                          <p:stCondLst>
                                            <p:cond delay="0"/>
                                          </p:stCondLst>
                                        </p:cTn>
                                        <p:tgtEl>
                                          <p:spTgt spid="21572"/>
                                        </p:tgtEl>
                                        <p:attrNameLst>
                                          <p:attrName>style.visibility</p:attrName>
                                        </p:attrNameLst>
                                      </p:cBhvr>
                                      <p:to>
                                        <p:strVal val="visible"/>
                                      </p:to>
                                    </p:set>
                                    <p:animEffect transition="in" filter="fade">
                                      <p:cBhvr>
                                        <p:cTn id="39" dur="200"/>
                                        <p:tgtEl>
                                          <p:spTgt spid="21572"/>
                                        </p:tgtEl>
                                      </p:cBhvr>
                                    </p:animEffect>
                                  </p:childTnLst>
                                </p:cTn>
                              </p:par>
                            </p:childTnLst>
                          </p:cTn>
                        </p:par>
                        <p:par>
                          <p:cTn id="40" fill="hold">
                            <p:stCondLst>
                              <p:cond delay="1800"/>
                            </p:stCondLst>
                            <p:childTnLst>
                              <p:par>
                                <p:cTn id="41" presetID="10" presetClass="entr" presetSubtype="0" fill="hold" grpId="0" nodeType="afterEffect">
                                  <p:stCondLst>
                                    <p:cond delay="0"/>
                                  </p:stCondLst>
                                  <p:childTnLst>
                                    <p:set>
                                      <p:cBhvr>
                                        <p:cTn id="42" dur="1" fill="hold">
                                          <p:stCondLst>
                                            <p:cond delay="0"/>
                                          </p:stCondLst>
                                        </p:cTn>
                                        <p:tgtEl>
                                          <p:spTgt spid="21579"/>
                                        </p:tgtEl>
                                        <p:attrNameLst>
                                          <p:attrName>style.visibility</p:attrName>
                                        </p:attrNameLst>
                                      </p:cBhvr>
                                      <p:to>
                                        <p:strVal val="visible"/>
                                      </p:to>
                                    </p:set>
                                    <p:animEffect transition="in" filter="fade">
                                      <p:cBhvr>
                                        <p:cTn id="43" dur="200"/>
                                        <p:tgtEl>
                                          <p:spTgt spid="21579"/>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21588"/>
                                        </p:tgtEl>
                                        <p:attrNameLst>
                                          <p:attrName>style.visibility</p:attrName>
                                        </p:attrNameLst>
                                      </p:cBhvr>
                                      <p:to>
                                        <p:strVal val="visible"/>
                                      </p:to>
                                    </p:set>
                                    <p:animEffect transition="in" filter="fade">
                                      <p:cBhvr>
                                        <p:cTn id="47" dur="200"/>
                                        <p:tgtEl>
                                          <p:spTgt spid="21588"/>
                                        </p:tgtEl>
                                      </p:cBhvr>
                                    </p:animEffect>
                                  </p:childTnLst>
                                </p:cTn>
                              </p:par>
                            </p:childTnLst>
                          </p:cTn>
                        </p:par>
                        <p:par>
                          <p:cTn id="48" fill="hold">
                            <p:stCondLst>
                              <p:cond delay="2200"/>
                            </p:stCondLst>
                            <p:childTnLst>
                              <p:par>
                                <p:cTn id="49" presetID="10" presetClass="entr" presetSubtype="0" fill="hold" grpId="0" nodeType="afterEffect">
                                  <p:stCondLst>
                                    <p:cond delay="0"/>
                                  </p:stCondLst>
                                  <p:childTnLst>
                                    <p:set>
                                      <p:cBhvr>
                                        <p:cTn id="50" dur="1" fill="hold">
                                          <p:stCondLst>
                                            <p:cond delay="0"/>
                                          </p:stCondLst>
                                        </p:cTn>
                                        <p:tgtEl>
                                          <p:spTgt spid="21573"/>
                                        </p:tgtEl>
                                        <p:attrNameLst>
                                          <p:attrName>style.visibility</p:attrName>
                                        </p:attrNameLst>
                                      </p:cBhvr>
                                      <p:to>
                                        <p:strVal val="visible"/>
                                      </p:to>
                                    </p:set>
                                    <p:animEffect transition="in" filter="fade">
                                      <p:cBhvr>
                                        <p:cTn id="51" dur="200"/>
                                        <p:tgtEl>
                                          <p:spTgt spid="21573"/>
                                        </p:tgtEl>
                                      </p:cBhvr>
                                    </p:animEffect>
                                  </p:childTnLst>
                                </p:cTn>
                              </p:par>
                            </p:childTnLst>
                          </p:cTn>
                        </p:par>
                        <p:par>
                          <p:cTn id="52" fill="hold">
                            <p:stCondLst>
                              <p:cond delay="2400"/>
                            </p:stCondLst>
                            <p:childTnLst>
                              <p:par>
                                <p:cTn id="53" presetID="10" presetClass="entr" presetSubtype="0" fill="hold" grpId="0" nodeType="afterEffect">
                                  <p:stCondLst>
                                    <p:cond delay="0"/>
                                  </p:stCondLst>
                                  <p:childTnLst>
                                    <p:set>
                                      <p:cBhvr>
                                        <p:cTn id="54" dur="1" fill="hold">
                                          <p:stCondLst>
                                            <p:cond delay="0"/>
                                          </p:stCondLst>
                                        </p:cTn>
                                        <p:tgtEl>
                                          <p:spTgt spid="21580"/>
                                        </p:tgtEl>
                                        <p:attrNameLst>
                                          <p:attrName>style.visibility</p:attrName>
                                        </p:attrNameLst>
                                      </p:cBhvr>
                                      <p:to>
                                        <p:strVal val="visible"/>
                                      </p:to>
                                    </p:set>
                                    <p:animEffect transition="in" filter="fade">
                                      <p:cBhvr>
                                        <p:cTn id="55" dur="200"/>
                                        <p:tgtEl>
                                          <p:spTgt spid="21580"/>
                                        </p:tgtEl>
                                      </p:cBhvr>
                                    </p:animEffect>
                                  </p:childTnLst>
                                </p:cTn>
                              </p:par>
                            </p:childTnLst>
                          </p:cTn>
                        </p:par>
                        <p:par>
                          <p:cTn id="56" fill="hold">
                            <p:stCondLst>
                              <p:cond delay="2600"/>
                            </p:stCondLst>
                            <p:childTnLst>
                              <p:par>
                                <p:cTn id="57" presetID="10" presetClass="entr" presetSubtype="0" fill="hold" grpId="0" nodeType="afterEffect">
                                  <p:stCondLst>
                                    <p:cond delay="0"/>
                                  </p:stCondLst>
                                  <p:childTnLst>
                                    <p:set>
                                      <p:cBhvr>
                                        <p:cTn id="58" dur="1" fill="hold">
                                          <p:stCondLst>
                                            <p:cond delay="0"/>
                                          </p:stCondLst>
                                        </p:cTn>
                                        <p:tgtEl>
                                          <p:spTgt spid="21589"/>
                                        </p:tgtEl>
                                        <p:attrNameLst>
                                          <p:attrName>style.visibility</p:attrName>
                                        </p:attrNameLst>
                                      </p:cBhvr>
                                      <p:to>
                                        <p:strVal val="visible"/>
                                      </p:to>
                                    </p:set>
                                    <p:animEffect transition="in" filter="fade">
                                      <p:cBhvr>
                                        <p:cTn id="59" dur="200"/>
                                        <p:tgtEl>
                                          <p:spTgt spid="21589"/>
                                        </p:tgtEl>
                                      </p:cBhvr>
                                    </p:animEffect>
                                  </p:childTnLst>
                                </p:cTn>
                              </p:par>
                            </p:childTnLst>
                          </p:cTn>
                        </p:par>
                        <p:par>
                          <p:cTn id="60" fill="hold">
                            <p:stCondLst>
                              <p:cond delay="2800"/>
                            </p:stCondLst>
                            <p:childTnLst>
                              <p:par>
                                <p:cTn id="61" presetID="10" presetClass="entr" presetSubtype="0" fill="hold" grpId="0" nodeType="afterEffect">
                                  <p:stCondLst>
                                    <p:cond delay="0"/>
                                  </p:stCondLst>
                                  <p:childTnLst>
                                    <p:set>
                                      <p:cBhvr>
                                        <p:cTn id="62" dur="1" fill="hold">
                                          <p:stCondLst>
                                            <p:cond delay="0"/>
                                          </p:stCondLst>
                                        </p:cTn>
                                        <p:tgtEl>
                                          <p:spTgt spid="21574"/>
                                        </p:tgtEl>
                                        <p:attrNameLst>
                                          <p:attrName>style.visibility</p:attrName>
                                        </p:attrNameLst>
                                      </p:cBhvr>
                                      <p:to>
                                        <p:strVal val="visible"/>
                                      </p:to>
                                    </p:set>
                                    <p:animEffect transition="in" filter="fade">
                                      <p:cBhvr>
                                        <p:cTn id="63" dur="200"/>
                                        <p:tgtEl>
                                          <p:spTgt spid="21574"/>
                                        </p:tgtEl>
                                      </p:cBhvr>
                                    </p:animEffect>
                                  </p:childTnLst>
                                </p:cTn>
                              </p:par>
                            </p:childTnLst>
                          </p:cTn>
                        </p:par>
                        <p:par>
                          <p:cTn id="64" fill="hold">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21581"/>
                                        </p:tgtEl>
                                        <p:attrNameLst>
                                          <p:attrName>style.visibility</p:attrName>
                                        </p:attrNameLst>
                                      </p:cBhvr>
                                      <p:to>
                                        <p:strVal val="visible"/>
                                      </p:to>
                                    </p:set>
                                    <p:animEffect transition="in" filter="fade">
                                      <p:cBhvr>
                                        <p:cTn id="67" dur="200"/>
                                        <p:tgtEl>
                                          <p:spTgt spid="21581"/>
                                        </p:tgtEl>
                                      </p:cBhvr>
                                    </p:animEffect>
                                  </p:childTnLst>
                                </p:cTn>
                              </p:par>
                            </p:childTnLst>
                          </p:cTn>
                        </p:par>
                        <p:par>
                          <p:cTn id="68" fill="hold">
                            <p:stCondLst>
                              <p:cond delay="3200"/>
                            </p:stCondLst>
                            <p:childTnLst>
                              <p:par>
                                <p:cTn id="69" presetID="10" presetClass="entr" presetSubtype="0" fill="hold" grpId="0" nodeType="afterEffect">
                                  <p:stCondLst>
                                    <p:cond delay="0"/>
                                  </p:stCondLst>
                                  <p:childTnLst>
                                    <p:set>
                                      <p:cBhvr>
                                        <p:cTn id="70" dur="1" fill="hold">
                                          <p:stCondLst>
                                            <p:cond delay="0"/>
                                          </p:stCondLst>
                                        </p:cTn>
                                        <p:tgtEl>
                                          <p:spTgt spid="21590"/>
                                        </p:tgtEl>
                                        <p:attrNameLst>
                                          <p:attrName>style.visibility</p:attrName>
                                        </p:attrNameLst>
                                      </p:cBhvr>
                                      <p:to>
                                        <p:strVal val="visible"/>
                                      </p:to>
                                    </p:set>
                                    <p:animEffect transition="in" filter="fade">
                                      <p:cBhvr>
                                        <p:cTn id="71" dur="200"/>
                                        <p:tgtEl>
                                          <p:spTgt spid="21590"/>
                                        </p:tgtEl>
                                      </p:cBhvr>
                                    </p:animEffect>
                                  </p:childTnLst>
                                </p:cTn>
                              </p:par>
                            </p:childTnLst>
                          </p:cTn>
                        </p:par>
                        <p:par>
                          <p:cTn id="72" fill="hold">
                            <p:stCondLst>
                              <p:cond delay="3400"/>
                            </p:stCondLst>
                            <p:childTnLst>
                              <p:par>
                                <p:cTn id="73" presetID="10" presetClass="entr" presetSubtype="0" fill="hold" grpId="0" nodeType="afterEffect">
                                  <p:stCondLst>
                                    <p:cond delay="0"/>
                                  </p:stCondLst>
                                  <p:childTnLst>
                                    <p:set>
                                      <p:cBhvr>
                                        <p:cTn id="74" dur="1" fill="hold">
                                          <p:stCondLst>
                                            <p:cond delay="0"/>
                                          </p:stCondLst>
                                        </p:cTn>
                                        <p:tgtEl>
                                          <p:spTgt spid="21575"/>
                                        </p:tgtEl>
                                        <p:attrNameLst>
                                          <p:attrName>style.visibility</p:attrName>
                                        </p:attrNameLst>
                                      </p:cBhvr>
                                      <p:to>
                                        <p:strVal val="visible"/>
                                      </p:to>
                                    </p:set>
                                    <p:animEffect transition="in" filter="fade">
                                      <p:cBhvr>
                                        <p:cTn id="75" dur="200"/>
                                        <p:tgtEl>
                                          <p:spTgt spid="21575"/>
                                        </p:tgtEl>
                                      </p:cBhvr>
                                    </p:animEffect>
                                  </p:childTnLst>
                                </p:cTn>
                              </p:par>
                            </p:childTnLst>
                          </p:cTn>
                        </p:par>
                        <p:par>
                          <p:cTn id="76" fill="hold">
                            <p:stCondLst>
                              <p:cond delay="3600"/>
                            </p:stCondLst>
                            <p:childTnLst>
                              <p:par>
                                <p:cTn id="77" presetID="10" presetClass="entr" presetSubtype="0" fill="hold" nodeType="after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fade">
                                      <p:cBhvr>
                                        <p:cTn id="7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4" grpId="0"/>
      <p:bldP spid="21570" grpId="0"/>
      <p:bldP spid="21571" grpId="0"/>
      <p:bldP spid="21572" grpId="0"/>
      <p:bldP spid="21573" grpId="0"/>
      <p:bldP spid="21574" grpId="0"/>
      <p:bldP spid="21575" grpId="0"/>
      <p:bldP spid="21577" grpId="0"/>
      <p:bldP spid="21578" grpId="0"/>
      <p:bldP spid="21579" grpId="0"/>
      <p:bldP spid="21580" grpId="0"/>
      <p:bldP spid="21581" grpId="0"/>
      <p:bldP spid="21585" grpId="0" animBg="1"/>
      <p:bldP spid="21586" grpId="0" animBg="1"/>
      <p:bldP spid="21587" grpId="0" animBg="1"/>
      <p:bldP spid="21588" grpId="0" animBg="1"/>
      <p:bldP spid="21589" grpId="0" animBg="1"/>
      <p:bldP spid="2159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5"/>
          <p:cNvSpPr>
            <a:spLocks noGrp="1"/>
          </p:cNvSpPr>
          <p:nvPr>
            <p:ph type="sldNum" sz="quarter" idx="12"/>
          </p:nvPr>
        </p:nvSpPr>
        <p:spPr/>
        <p:txBody>
          <a:bodyPr/>
          <a:lstStyle/>
          <a:p>
            <a:fld id="{8511BA87-5933-4E4B-8E60-7EA330C7A2C1}" type="slidenum">
              <a:rPr lang="en-US"/>
              <a:pPr/>
              <a:t>36</a:t>
            </a:fld>
            <a:endParaRPr lang="en-US"/>
          </a:p>
        </p:txBody>
      </p:sp>
      <p:sp>
        <p:nvSpPr>
          <p:cNvPr id="7181" name="Rectangle 13"/>
          <p:cNvSpPr>
            <a:spLocks noGrp="1" noChangeArrowheads="1"/>
          </p:cNvSpPr>
          <p:nvPr>
            <p:ph type="title"/>
          </p:nvPr>
        </p:nvSpPr>
        <p:spPr/>
        <p:txBody>
          <a:bodyPr/>
          <a:lstStyle/>
          <a:p>
            <a:endParaRPr lang="en-US" sz="3600" dirty="0"/>
          </a:p>
        </p:txBody>
      </p:sp>
      <p:sp>
        <p:nvSpPr>
          <p:cNvPr id="7183" name="Line 15"/>
          <p:cNvSpPr>
            <a:spLocks noChangeShapeType="1"/>
          </p:cNvSpPr>
          <p:nvPr/>
        </p:nvSpPr>
        <p:spPr bwMode="auto">
          <a:xfrm flipH="1">
            <a:off x="1295400" y="6561138"/>
            <a:ext cx="6048375" cy="0"/>
          </a:xfrm>
          <a:prstGeom prst="line">
            <a:avLst/>
          </a:prstGeom>
          <a:noFill/>
          <a:ln w="12700">
            <a:solidFill>
              <a:schemeClr val="tx1"/>
            </a:solidFill>
            <a:round/>
            <a:headEnd type="none" w="sm" len="sm"/>
            <a:tailEnd type="none" w="sm" len="sm"/>
          </a:ln>
          <a:effectLst/>
        </p:spPr>
        <p:txBody>
          <a:bodyPr>
            <a:prstTxWarp prst="textNoShape">
              <a:avLst/>
            </a:prstTxWarp>
          </a:bodyPr>
          <a:lstStyle/>
          <a:p>
            <a:endParaRPr lang="en-GB"/>
          </a:p>
        </p:txBody>
      </p:sp>
      <p:sp>
        <p:nvSpPr>
          <p:cNvPr id="7185" name="Line 17"/>
          <p:cNvSpPr>
            <a:spLocks noChangeShapeType="1"/>
          </p:cNvSpPr>
          <p:nvPr/>
        </p:nvSpPr>
        <p:spPr bwMode="auto">
          <a:xfrm flipH="1" flipV="1">
            <a:off x="1258888" y="6561138"/>
            <a:ext cx="36512" cy="0"/>
          </a:xfrm>
          <a:prstGeom prst="line">
            <a:avLst/>
          </a:prstGeom>
          <a:noFill/>
          <a:ln w="12700">
            <a:solidFill>
              <a:schemeClr val="tx1"/>
            </a:solidFill>
            <a:round/>
            <a:headEnd type="none" w="sm" len="sm"/>
            <a:tailEnd type="none" w="sm" len="sm"/>
          </a:ln>
          <a:effectLst/>
        </p:spPr>
        <p:txBody>
          <a:bodyPr>
            <a:prstTxWarp prst="textNoShape">
              <a:avLst/>
            </a:prstTxWarp>
          </a:bodyPr>
          <a:lstStyle/>
          <a:p>
            <a:endParaRPr lang="en-GB"/>
          </a:p>
        </p:txBody>
      </p:sp>
      <p:sp>
        <p:nvSpPr>
          <p:cNvPr id="7188" name="Line 20"/>
          <p:cNvSpPr>
            <a:spLocks noChangeShapeType="1"/>
          </p:cNvSpPr>
          <p:nvPr/>
        </p:nvSpPr>
        <p:spPr bwMode="auto">
          <a:xfrm flipH="1" flipV="1">
            <a:off x="4392613" y="1520825"/>
            <a:ext cx="2951162" cy="5003800"/>
          </a:xfrm>
          <a:prstGeom prst="line">
            <a:avLst/>
          </a:prstGeom>
          <a:noFill/>
          <a:ln w="12700">
            <a:solidFill>
              <a:schemeClr val="tx1"/>
            </a:solidFill>
            <a:round/>
            <a:headEnd type="none" w="sm" len="sm"/>
            <a:tailEnd type="none" w="sm" len="sm"/>
          </a:ln>
          <a:effectLst/>
        </p:spPr>
        <p:txBody>
          <a:bodyPr>
            <a:prstTxWarp prst="textNoShape">
              <a:avLst/>
            </a:prstTxWarp>
          </a:bodyPr>
          <a:lstStyle/>
          <a:p>
            <a:endParaRPr lang="en-GB"/>
          </a:p>
        </p:txBody>
      </p:sp>
      <p:sp>
        <p:nvSpPr>
          <p:cNvPr id="7194" name="Text Box 26"/>
          <p:cNvSpPr txBox="1">
            <a:spLocks noChangeArrowheads="1"/>
          </p:cNvSpPr>
          <p:nvPr/>
        </p:nvSpPr>
        <p:spPr bwMode="auto">
          <a:xfrm>
            <a:off x="1908175" y="6092825"/>
            <a:ext cx="3927475" cy="366713"/>
          </a:xfrm>
          <a:prstGeom prst="rect">
            <a:avLst/>
          </a:prstGeom>
          <a:noFill/>
          <a:ln w="12700">
            <a:noFill/>
            <a:miter lim="800000"/>
            <a:headEnd type="none" w="sm" len="sm"/>
            <a:tailEnd type="none" w="sm" len="sm"/>
          </a:ln>
          <a:effectLst/>
        </p:spPr>
        <p:txBody>
          <a:bodyPr>
            <a:prstTxWarp prst="textNoShape">
              <a:avLst/>
            </a:prstTxWarp>
            <a:spAutoFit/>
          </a:bodyPr>
          <a:lstStyle/>
          <a:p>
            <a:endParaRPr lang="en-GB"/>
          </a:p>
        </p:txBody>
      </p:sp>
      <p:sp>
        <p:nvSpPr>
          <p:cNvPr id="7195" name="Text Box 27"/>
          <p:cNvSpPr txBox="1">
            <a:spLocks noChangeArrowheads="1"/>
          </p:cNvSpPr>
          <p:nvPr/>
        </p:nvSpPr>
        <p:spPr bwMode="auto">
          <a:xfrm>
            <a:off x="685801" y="6092825"/>
            <a:ext cx="6400800" cy="523220"/>
          </a:xfrm>
          <a:prstGeom prst="rect">
            <a:avLst/>
          </a:prstGeom>
          <a:noFill/>
          <a:ln w="12700">
            <a:noFill/>
            <a:miter lim="800000"/>
            <a:headEnd type="none" w="sm" len="sm"/>
            <a:tailEnd type="none" w="sm" len="sm"/>
          </a:ln>
          <a:effectLst/>
        </p:spPr>
        <p:txBody>
          <a:bodyPr wrap="square">
            <a:prstTxWarp prst="textNoShape">
              <a:avLst/>
            </a:prstTxWarp>
            <a:spAutoFit/>
          </a:bodyPr>
          <a:lstStyle/>
          <a:p>
            <a:r>
              <a:rPr lang="en-US" sz="2400" dirty="0"/>
              <a:t>           </a:t>
            </a:r>
            <a:r>
              <a:rPr lang="en-US" sz="2400" dirty="0" smtClean="0"/>
              <a:t>        </a:t>
            </a:r>
            <a:r>
              <a:rPr lang="en-US" sz="2800" dirty="0" smtClean="0"/>
              <a:t>Neuromuscular Efficiency</a:t>
            </a:r>
            <a:endParaRPr lang="en-US" sz="2800" dirty="0"/>
          </a:p>
        </p:txBody>
      </p:sp>
      <p:sp>
        <p:nvSpPr>
          <p:cNvPr id="7197" name="Text Box 29"/>
          <p:cNvSpPr txBox="1">
            <a:spLocks noChangeArrowheads="1"/>
          </p:cNvSpPr>
          <p:nvPr/>
        </p:nvSpPr>
        <p:spPr bwMode="auto">
          <a:xfrm>
            <a:off x="3203575" y="5516563"/>
            <a:ext cx="2016125" cy="366712"/>
          </a:xfrm>
          <a:prstGeom prst="rect">
            <a:avLst/>
          </a:prstGeom>
          <a:noFill/>
          <a:ln w="12700">
            <a:noFill/>
            <a:miter lim="800000"/>
            <a:headEnd type="none" w="sm" len="sm"/>
            <a:tailEnd type="none" w="sm" len="sm"/>
          </a:ln>
          <a:effectLst/>
        </p:spPr>
        <p:txBody>
          <a:bodyPr>
            <a:prstTxWarp prst="textNoShape">
              <a:avLst/>
            </a:prstTxWarp>
            <a:spAutoFit/>
          </a:bodyPr>
          <a:lstStyle/>
          <a:p>
            <a:endParaRPr lang="en-GB"/>
          </a:p>
        </p:txBody>
      </p:sp>
      <p:sp>
        <p:nvSpPr>
          <p:cNvPr id="7199" name="Text Box 31"/>
          <p:cNvSpPr txBox="1">
            <a:spLocks noChangeArrowheads="1"/>
          </p:cNvSpPr>
          <p:nvPr/>
        </p:nvSpPr>
        <p:spPr bwMode="auto">
          <a:xfrm>
            <a:off x="2879725" y="5516563"/>
            <a:ext cx="2376488" cy="366712"/>
          </a:xfrm>
          <a:prstGeom prst="rect">
            <a:avLst/>
          </a:prstGeom>
          <a:noFill/>
          <a:ln w="12700">
            <a:noFill/>
            <a:miter lim="800000"/>
            <a:headEnd type="none" w="sm" len="sm"/>
            <a:tailEnd type="none" w="sm" len="sm"/>
          </a:ln>
          <a:effectLst/>
        </p:spPr>
        <p:txBody>
          <a:bodyPr>
            <a:prstTxWarp prst="textNoShape">
              <a:avLst/>
            </a:prstTxWarp>
            <a:spAutoFit/>
          </a:bodyPr>
          <a:lstStyle/>
          <a:p>
            <a:endParaRPr lang="en-GB"/>
          </a:p>
        </p:txBody>
      </p:sp>
      <p:sp>
        <p:nvSpPr>
          <p:cNvPr id="7200" name="Text Box 32"/>
          <p:cNvSpPr txBox="1">
            <a:spLocks noChangeArrowheads="1"/>
          </p:cNvSpPr>
          <p:nvPr/>
        </p:nvSpPr>
        <p:spPr bwMode="auto">
          <a:xfrm>
            <a:off x="3024188" y="5373688"/>
            <a:ext cx="2767012" cy="523220"/>
          </a:xfrm>
          <a:prstGeom prst="rect">
            <a:avLst/>
          </a:prstGeom>
          <a:noFill/>
          <a:ln w="12700">
            <a:noFill/>
            <a:miter lim="800000"/>
            <a:headEnd type="none" w="sm" len="sm"/>
            <a:tailEnd type="none" w="sm" len="sm"/>
          </a:ln>
          <a:effectLst/>
        </p:spPr>
        <p:txBody>
          <a:bodyPr wrap="square">
            <a:prstTxWarp prst="textNoShape">
              <a:avLst/>
            </a:prstTxWarp>
            <a:spAutoFit/>
          </a:bodyPr>
          <a:lstStyle/>
          <a:p>
            <a:r>
              <a:rPr lang="en-US" dirty="0"/>
              <a:t>     </a:t>
            </a:r>
            <a:r>
              <a:rPr lang="en-US" dirty="0" smtClean="0"/>
              <a:t> </a:t>
            </a:r>
            <a:r>
              <a:rPr lang="en-US" sz="2800" dirty="0" smtClean="0"/>
              <a:t>Endurance</a:t>
            </a:r>
            <a:endParaRPr lang="en-US" sz="2800" dirty="0"/>
          </a:p>
        </p:txBody>
      </p:sp>
      <p:sp>
        <p:nvSpPr>
          <p:cNvPr id="7201" name="Text Box 33"/>
          <p:cNvSpPr txBox="1">
            <a:spLocks noChangeArrowheads="1"/>
          </p:cNvSpPr>
          <p:nvPr/>
        </p:nvSpPr>
        <p:spPr bwMode="auto">
          <a:xfrm>
            <a:off x="2627313" y="4545013"/>
            <a:ext cx="3565525" cy="519112"/>
          </a:xfrm>
          <a:prstGeom prst="rect">
            <a:avLst/>
          </a:prstGeom>
          <a:noFill/>
          <a:ln w="12700">
            <a:noFill/>
            <a:miter lim="800000"/>
            <a:headEnd type="none" w="sm" len="sm"/>
            <a:tailEnd type="none" w="sm" len="sm"/>
          </a:ln>
          <a:effectLst/>
        </p:spPr>
        <p:txBody>
          <a:bodyPr>
            <a:prstTxWarp prst="textNoShape">
              <a:avLst/>
            </a:prstTxWarp>
            <a:spAutoFit/>
          </a:bodyPr>
          <a:lstStyle/>
          <a:p>
            <a:r>
              <a:rPr lang="en-US" sz="2800" dirty="0"/>
              <a:t>   </a:t>
            </a:r>
            <a:r>
              <a:rPr lang="en-US" sz="2800" dirty="0" smtClean="0"/>
              <a:t>    Strength</a:t>
            </a:r>
            <a:endParaRPr lang="en-US" sz="2800" dirty="0"/>
          </a:p>
        </p:txBody>
      </p:sp>
      <p:sp>
        <p:nvSpPr>
          <p:cNvPr id="7202" name="Text Box 34"/>
          <p:cNvSpPr txBox="1">
            <a:spLocks noChangeArrowheads="1"/>
          </p:cNvSpPr>
          <p:nvPr/>
        </p:nvSpPr>
        <p:spPr bwMode="auto">
          <a:xfrm>
            <a:off x="2735263" y="3429000"/>
            <a:ext cx="3490912" cy="701675"/>
          </a:xfrm>
          <a:prstGeom prst="rect">
            <a:avLst/>
          </a:prstGeom>
          <a:noFill/>
          <a:ln w="12700">
            <a:noFill/>
            <a:miter lim="800000"/>
            <a:headEnd type="none" w="sm" len="sm"/>
            <a:tailEnd type="none" w="sm" len="sm"/>
          </a:ln>
          <a:effectLst/>
        </p:spPr>
        <p:txBody>
          <a:bodyPr>
            <a:prstTxWarp prst="textNoShape">
              <a:avLst/>
            </a:prstTxWarp>
            <a:spAutoFit/>
          </a:bodyPr>
          <a:lstStyle/>
          <a:p>
            <a:endParaRPr lang="en-US" sz="2000"/>
          </a:p>
          <a:p>
            <a:r>
              <a:rPr lang="en-US" sz="2000"/>
              <a:t> </a:t>
            </a:r>
          </a:p>
        </p:txBody>
      </p:sp>
      <p:sp>
        <p:nvSpPr>
          <p:cNvPr id="7205" name="Text Box 37"/>
          <p:cNvSpPr txBox="1">
            <a:spLocks noChangeArrowheads="1"/>
          </p:cNvSpPr>
          <p:nvPr/>
        </p:nvSpPr>
        <p:spPr bwMode="auto">
          <a:xfrm>
            <a:off x="3024188" y="4005263"/>
            <a:ext cx="2700337" cy="366712"/>
          </a:xfrm>
          <a:prstGeom prst="rect">
            <a:avLst/>
          </a:prstGeom>
          <a:noFill/>
          <a:ln w="12700">
            <a:noFill/>
            <a:miter lim="800000"/>
            <a:headEnd type="none" w="sm" len="sm"/>
            <a:tailEnd type="none" w="sm" len="sm"/>
          </a:ln>
          <a:effectLst/>
        </p:spPr>
        <p:txBody>
          <a:bodyPr>
            <a:prstTxWarp prst="textNoShape">
              <a:avLst/>
            </a:prstTxWarp>
            <a:spAutoFit/>
          </a:bodyPr>
          <a:lstStyle/>
          <a:p>
            <a:endParaRPr lang="en-GB"/>
          </a:p>
        </p:txBody>
      </p:sp>
      <p:sp>
        <p:nvSpPr>
          <p:cNvPr id="7206" name="Text Box 38"/>
          <p:cNvSpPr txBox="1">
            <a:spLocks noChangeArrowheads="1"/>
          </p:cNvSpPr>
          <p:nvPr/>
        </p:nvSpPr>
        <p:spPr bwMode="auto">
          <a:xfrm>
            <a:off x="2951163" y="3933825"/>
            <a:ext cx="2844800" cy="366713"/>
          </a:xfrm>
          <a:prstGeom prst="rect">
            <a:avLst/>
          </a:prstGeom>
          <a:noFill/>
          <a:ln w="12700">
            <a:noFill/>
            <a:miter lim="800000"/>
            <a:headEnd type="none" w="sm" len="sm"/>
            <a:tailEnd type="none" w="sm" len="sm"/>
          </a:ln>
          <a:effectLst/>
        </p:spPr>
        <p:txBody>
          <a:bodyPr>
            <a:prstTxWarp prst="textNoShape">
              <a:avLst/>
            </a:prstTxWarp>
            <a:spAutoFit/>
          </a:bodyPr>
          <a:lstStyle/>
          <a:p>
            <a:pPr>
              <a:spcBef>
                <a:spcPct val="50000"/>
              </a:spcBef>
            </a:pPr>
            <a:r>
              <a:rPr lang="en-US"/>
              <a:t>FLEXIBILITY/PRE-HAB</a:t>
            </a:r>
          </a:p>
        </p:txBody>
      </p:sp>
      <p:sp>
        <p:nvSpPr>
          <p:cNvPr id="7208" name="Text Box 40"/>
          <p:cNvSpPr txBox="1">
            <a:spLocks noChangeArrowheads="1"/>
          </p:cNvSpPr>
          <p:nvPr/>
        </p:nvSpPr>
        <p:spPr bwMode="auto">
          <a:xfrm>
            <a:off x="3276600" y="2889250"/>
            <a:ext cx="2159000" cy="369332"/>
          </a:xfrm>
          <a:prstGeom prst="rect">
            <a:avLst/>
          </a:prstGeom>
          <a:noFill/>
          <a:ln w="12700">
            <a:noFill/>
            <a:miter lim="800000"/>
            <a:headEnd type="none" w="sm" len="sm"/>
            <a:tailEnd type="none" w="sm" len="sm"/>
          </a:ln>
          <a:effectLst/>
        </p:spPr>
        <p:txBody>
          <a:bodyPr wrap="square">
            <a:prstTxWarp prst="textNoShape">
              <a:avLst/>
            </a:prstTxWarp>
            <a:spAutoFit/>
          </a:bodyPr>
          <a:lstStyle/>
          <a:p>
            <a:r>
              <a:rPr lang="en-US" b="1" dirty="0"/>
              <a:t>  CONDITIONING</a:t>
            </a:r>
          </a:p>
        </p:txBody>
      </p:sp>
      <p:sp>
        <p:nvSpPr>
          <p:cNvPr id="7209" name="Text Box 41"/>
          <p:cNvSpPr txBox="1">
            <a:spLocks noChangeArrowheads="1"/>
          </p:cNvSpPr>
          <p:nvPr/>
        </p:nvSpPr>
        <p:spPr bwMode="auto">
          <a:xfrm>
            <a:off x="3779838" y="2292350"/>
            <a:ext cx="1187450" cy="396875"/>
          </a:xfrm>
          <a:prstGeom prst="rect">
            <a:avLst/>
          </a:prstGeom>
          <a:noFill/>
          <a:ln w="12700">
            <a:noFill/>
            <a:miter lim="800000"/>
            <a:headEnd type="none" w="sm" len="sm"/>
            <a:tailEnd type="none" w="sm" len="sm"/>
          </a:ln>
          <a:effectLst/>
        </p:spPr>
        <p:txBody>
          <a:bodyPr>
            <a:prstTxWarp prst="textNoShape">
              <a:avLst/>
            </a:prstTxWarp>
            <a:spAutoFit/>
          </a:bodyPr>
          <a:lstStyle/>
          <a:p>
            <a:r>
              <a:rPr lang="en-US" b="1" dirty="0"/>
              <a:t> </a:t>
            </a:r>
            <a:r>
              <a:rPr lang="en-US" sz="2000" b="1" dirty="0"/>
              <a:t>SKILL</a:t>
            </a:r>
          </a:p>
        </p:txBody>
      </p:sp>
      <p:sp>
        <p:nvSpPr>
          <p:cNvPr id="7217" name="Line 49"/>
          <p:cNvSpPr>
            <a:spLocks noChangeShapeType="1"/>
          </p:cNvSpPr>
          <p:nvPr/>
        </p:nvSpPr>
        <p:spPr bwMode="auto">
          <a:xfrm flipV="1">
            <a:off x="1763713" y="5805488"/>
            <a:ext cx="5148262" cy="36512"/>
          </a:xfrm>
          <a:prstGeom prst="line">
            <a:avLst/>
          </a:prstGeom>
          <a:noFill/>
          <a:ln w="12700">
            <a:solidFill>
              <a:schemeClr val="tx1"/>
            </a:solidFill>
            <a:round/>
            <a:headEnd type="none" w="sm" len="sm"/>
            <a:tailEnd type="none" w="sm" len="sm"/>
          </a:ln>
          <a:effectLst/>
        </p:spPr>
        <p:txBody>
          <a:bodyPr>
            <a:prstTxWarp prst="textNoShape">
              <a:avLst/>
            </a:prstTxWarp>
          </a:bodyPr>
          <a:lstStyle/>
          <a:p>
            <a:endParaRPr lang="en-GB"/>
          </a:p>
        </p:txBody>
      </p:sp>
      <p:sp>
        <p:nvSpPr>
          <p:cNvPr id="7221" name="Line 53"/>
          <p:cNvSpPr>
            <a:spLocks noChangeShapeType="1"/>
          </p:cNvSpPr>
          <p:nvPr/>
        </p:nvSpPr>
        <p:spPr bwMode="auto">
          <a:xfrm flipV="1">
            <a:off x="4284663" y="1557338"/>
            <a:ext cx="107950" cy="179387"/>
          </a:xfrm>
          <a:prstGeom prst="line">
            <a:avLst/>
          </a:prstGeom>
          <a:noFill/>
          <a:ln w="12700">
            <a:solidFill>
              <a:schemeClr val="tx1"/>
            </a:solidFill>
            <a:round/>
            <a:headEnd type="none" w="sm" len="sm"/>
            <a:tailEnd type="none" w="sm" len="sm"/>
          </a:ln>
          <a:effectLst/>
        </p:spPr>
        <p:txBody>
          <a:bodyPr>
            <a:prstTxWarp prst="textNoShape">
              <a:avLst/>
            </a:prstTxWarp>
          </a:bodyPr>
          <a:lstStyle/>
          <a:p>
            <a:endParaRPr lang="en-GB"/>
          </a:p>
        </p:txBody>
      </p:sp>
      <p:sp>
        <p:nvSpPr>
          <p:cNvPr id="7222" name="Line 54"/>
          <p:cNvSpPr>
            <a:spLocks noChangeShapeType="1"/>
          </p:cNvSpPr>
          <p:nvPr/>
        </p:nvSpPr>
        <p:spPr bwMode="auto">
          <a:xfrm flipV="1">
            <a:off x="1219200" y="1557338"/>
            <a:ext cx="3173413" cy="4995862"/>
          </a:xfrm>
          <a:prstGeom prst="line">
            <a:avLst/>
          </a:prstGeom>
          <a:noFill/>
          <a:ln w="12700">
            <a:solidFill>
              <a:schemeClr val="tx1"/>
            </a:solidFill>
            <a:round/>
            <a:headEnd type="none" w="sm" len="sm"/>
            <a:tailEnd type="none" w="sm" len="sm"/>
          </a:ln>
          <a:effectLst/>
        </p:spPr>
        <p:txBody>
          <a:bodyPr>
            <a:prstTxWarp prst="textNoShape">
              <a:avLst/>
            </a:prstTxWarp>
          </a:bodyPr>
          <a:lstStyle/>
          <a:p>
            <a:endParaRPr lang="en-GB"/>
          </a:p>
        </p:txBody>
      </p:sp>
      <p:sp>
        <p:nvSpPr>
          <p:cNvPr id="7223" name="Line 55"/>
          <p:cNvSpPr>
            <a:spLocks noChangeShapeType="1"/>
          </p:cNvSpPr>
          <p:nvPr/>
        </p:nvSpPr>
        <p:spPr bwMode="auto">
          <a:xfrm>
            <a:off x="2195513" y="5157788"/>
            <a:ext cx="4321175" cy="0"/>
          </a:xfrm>
          <a:prstGeom prst="line">
            <a:avLst/>
          </a:prstGeom>
          <a:noFill/>
          <a:ln w="12700">
            <a:solidFill>
              <a:schemeClr val="tx1"/>
            </a:solidFill>
            <a:round/>
            <a:headEnd type="none" w="sm" len="sm"/>
            <a:tailEnd type="none" w="sm" len="sm"/>
          </a:ln>
          <a:effectLst/>
        </p:spPr>
        <p:txBody>
          <a:bodyPr>
            <a:prstTxWarp prst="textNoShape">
              <a:avLst/>
            </a:prstTxWarp>
          </a:bodyPr>
          <a:lstStyle/>
          <a:p>
            <a:endParaRPr lang="en-GB"/>
          </a:p>
        </p:txBody>
      </p:sp>
      <p:sp>
        <p:nvSpPr>
          <p:cNvPr id="7224" name="Line 56"/>
          <p:cNvSpPr>
            <a:spLocks noChangeShapeType="1"/>
          </p:cNvSpPr>
          <p:nvPr/>
        </p:nvSpPr>
        <p:spPr bwMode="auto">
          <a:xfrm>
            <a:off x="2627313" y="4437063"/>
            <a:ext cx="3492500" cy="0"/>
          </a:xfrm>
          <a:prstGeom prst="line">
            <a:avLst/>
          </a:prstGeom>
          <a:noFill/>
          <a:ln w="12700">
            <a:solidFill>
              <a:schemeClr val="tx1"/>
            </a:solidFill>
            <a:round/>
            <a:headEnd type="none" w="sm" len="sm"/>
            <a:tailEnd type="none" w="sm" len="sm"/>
          </a:ln>
          <a:effectLst/>
        </p:spPr>
        <p:txBody>
          <a:bodyPr>
            <a:prstTxWarp prst="textNoShape">
              <a:avLst/>
            </a:prstTxWarp>
          </a:bodyPr>
          <a:lstStyle/>
          <a:p>
            <a:endParaRPr lang="en-GB"/>
          </a:p>
        </p:txBody>
      </p:sp>
      <p:sp>
        <p:nvSpPr>
          <p:cNvPr id="7225" name="Line 57"/>
          <p:cNvSpPr>
            <a:spLocks noChangeShapeType="1"/>
          </p:cNvSpPr>
          <p:nvPr/>
        </p:nvSpPr>
        <p:spPr bwMode="auto">
          <a:xfrm>
            <a:off x="3059113" y="3681413"/>
            <a:ext cx="2592387" cy="0"/>
          </a:xfrm>
          <a:prstGeom prst="line">
            <a:avLst/>
          </a:prstGeom>
          <a:noFill/>
          <a:ln w="12700">
            <a:solidFill>
              <a:schemeClr val="tx1"/>
            </a:solidFill>
            <a:round/>
            <a:headEnd type="none" w="sm" len="sm"/>
            <a:tailEnd type="none" w="sm" len="sm"/>
          </a:ln>
          <a:effectLst/>
        </p:spPr>
        <p:txBody>
          <a:bodyPr>
            <a:prstTxWarp prst="textNoShape">
              <a:avLst/>
            </a:prstTxWarp>
          </a:bodyPr>
          <a:lstStyle/>
          <a:p>
            <a:endParaRPr lang="en-GB"/>
          </a:p>
        </p:txBody>
      </p:sp>
      <p:sp>
        <p:nvSpPr>
          <p:cNvPr id="7226" name="Line 58"/>
          <p:cNvSpPr>
            <a:spLocks noChangeShapeType="1"/>
          </p:cNvSpPr>
          <p:nvPr/>
        </p:nvSpPr>
        <p:spPr bwMode="auto">
          <a:xfrm>
            <a:off x="3600450" y="2852738"/>
            <a:ext cx="1619250" cy="0"/>
          </a:xfrm>
          <a:prstGeom prst="line">
            <a:avLst/>
          </a:prstGeom>
          <a:noFill/>
          <a:ln w="12700">
            <a:solidFill>
              <a:schemeClr val="tx1"/>
            </a:solidFill>
            <a:round/>
            <a:headEnd type="none" w="sm" len="sm"/>
            <a:tailEnd type="none" w="sm" len="sm"/>
          </a:ln>
          <a:effectLst/>
        </p:spPr>
        <p:txBody>
          <a:bodyPr>
            <a:prstTxWarp prst="textNoShape">
              <a:avLst/>
            </a:prstTxWarp>
          </a:bodyPr>
          <a:lstStyle/>
          <a:p>
            <a:endParaRPr lang="en-GB"/>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3"/>
          <p:cNvSpPr>
            <a:spLocks noChangeArrowheads="1"/>
          </p:cNvSpPr>
          <p:nvPr/>
        </p:nvSpPr>
        <p:spPr bwMode="auto">
          <a:xfrm>
            <a:off x="2455863" y="2057400"/>
            <a:ext cx="1948257" cy="369332"/>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Calibri" pitchFamily="-110" charset="0"/>
              </a:rPr>
              <a:t>What do we know; </a:t>
            </a:r>
            <a:endParaRPr lang="en-GB" dirty="0">
              <a:solidFill>
                <a:schemeClr val="bg1"/>
              </a:solidFill>
              <a:latin typeface="Calibri" pitchFamily="-110" charset="0"/>
            </a:endParaRPr>
          </a:p>
        </p:txBody>
      </p:sp>
      <p:sp>
        <p:nvSpPr>
          <p:cNvPr id="36871" name="Rectangle 7"/>
          <p:cNvSpPr>
            <a:spLocks noChangeArrowheads="1"/>
          </p:cNvSpPr>
          <p:nvPr/>
        </p:nvSpPr>
        <p:spPr bwMode="gray">
          <a:xfrm>
            <a:off x="779463" y="2971800"/>
            <a:ext cx="2455862" cy="838200"/>
          </a:xfrm>
          <a:prstGeom prst="rect">
            <a:avLst/>
          </a:prstGeom>
          <a:solidFill>
            <a:schemeClr val="accent2">
              <a:lumMod val="75000"/>
            </a:schemeClr>
          </a:solidFill>
          <a:ln w="12700">
            <a:solidFill>
              <a:srgbClr val="DDDDDD"/>
            </a:solidFill>
            <a:miter lim="800000"/>
            <a:headEnd/>
            <a:tailEnd/>
          </a:ln>
          <a:effectLst>
            <a:outerShdw dist="53882" dir="2700000" algn="ctr" rotWithShape="0">
              <a:srgbClr val="808080">
                <a:alpha val="50000"/>
              </a:srgbClr>
            </a:outerShdw>
          </a:effectLst>
        </p:spPr>
        <p:txBody>
          <a:bodyPr lIns="0" tIns="0" rIns="0" bIns="0" anchor="ctr">
            <a:prstTxWarp prst="textNoShape">
              <a:avLst/>
            </a:prstTxWarp>
          </a:bodyPr>
          <a:lstStyle/>
          <a:p>
            <a:pPr defTabSz="801688" eaLnBrk="0" hangingPunct="0"/>
            <a:r>
              <a:rPr lang="en-US" sz="1400" b="1" dirty="0" smtClean="0">
                <a:solidFill>
                  <a:schemeClr val="bg1"/>
                </a:solidFill>
              </a:rPr>
              <a:t>P</a:t>
            </a:r>
            <a:r>
              <a:rPr lang="en-GB" sz="1400" b="1" dirty="0" err="1" smtClean="0">
                <a:solidFill>
                  <a:schemeClr val="bg1"/>
                </a:solidFill>
              </a:rPr>
              <a:t>atel</a:t>
            </a:r>
            <a:r>
              <a:rPr lang="en-GB" sz="1400" b="1" dirty="0" smtClean="0">
                <a:solidFill>
                  <a:schemeClr val="bg1"/>
                </a:solidFill>
              </a:rPr>
              <a:t> and </a:t>
            </a:r>
            <a:r>
              <a:rPr lang="en-GB" sz="1400" b="1" dirty="0" err="1" smtClean="0">
                <a:solidFill>
                  <a:schemeClr val="bg1"/>
                </a:solidFill>
              </a:rPr>
              <a:t>Lieber</a:t>
            </a:r>
            <a:r>
              <a:rPr lang="en-GB" sz="1400" b="1" dirty="0" smtClean="0">
                <a:solidFill>
                  <a:schemeClr val="bg1"/>
                </a:solidFill>
              </a:rPr>
              <a:t>. 1999 </a:t>
            </a:r>
            <a:r>
              <a:rPr lang="en-GB" sz="1400" b="1" dirty="0" err="1" smtClean="0">
                <a:solidFill>
                  <a:schemeClr val="bg1"/>
                </a:solidFill>
              </a:rPr>
              <a:t>demonstarted</a:t>
            </a:r>
            <a:r>
              <a:rPr lang="en-GB" sz="1400" b="1" dirty="0" smtClean="0">
                <a:solidFill>
                  <a:schemeClr val="bg1"/>
                </a:solidFill>
              </a:rPr>
              <a:t> that;</a:t>
            </a:r>
            <a:endParaRPr lang="en-GB" sz="1400" b="1" dirty="0">
              <a:solidFill>
                <a:schemeClr val="bg1"/>
              </a:solidFill>
            </a:endParaRPr>
          </a:p>
        </p:txBody>
      </p:sp>
      <p:sp>
        <p:nvSpPr>
          <p:cNvPr id="2" name="Rectangle 7"/>
          <p:cNvSpPr>
            <a:spLocks noChangeArrowheads="1"/>
          </p:cNvSpPr>
          <p:nvPr/>
        </p:nvSpPr>
        <p:spPr bwMode="gray">
          <a:xfrm>
            <a:off x="3398838" y="2971800"/>
            <a:ext cx="2457450" cy="838200"/>
          </a:xfrm>
          <a:prstGeom prst="rect">
            <a:avLst/>
          </a:prstGeom>
          <a:solidFill>
            <a:schemeClr val="accent2">
              <a:lumMod val="60000"/>
              <a:lumOff val="40000"/>
            </a:schemeClr>
          </a:solidFill>
          <a:ln w="12700">
            <a:solidFill>
              <a:srgbClr val="DDDDDD"/>
            </a:solidFill>
            <a:miter lim="800000"/>
            <a:headEnd/>
            <a:tailEnd/>
          </a:ln>
          <a:effectLst>
            <a:outerShdw dist="53882" dir="2700000" algn="ctr" rotWithShape="0">
              <a:srgbClr val="808080">
                <a:alpha val="50000"/>
              </a:srgbClr>
            </a:outerShdw>
          </a:effectLst>
        </p:spPr>
        <p:txBody>
          <a:bodyPr lIns="0" tIns="0" rIns="0" bIns="0" anchor="ctr">
            <a:prstTxWarp prst="textNoShape">
              <a:avLst/>
            </a:prstTxWarp>
          </a:bodyPr>
          <a:lstStyle/>
          <a:p>
            <a:pPr defTabSz="801688" eaLnBrk="0" hangingPunct="0"/>
            <a:r>
              <a:rPr lang="en-GB" sz="1400" b="1" dirty="0" err="1" smtClean="0">
                <a:solidFill>
                  <a:schemeClr val="bg1"/>
                </a:solidFill>
              </a:rPr>
              <a:t>Schliep</a:t>
            </a:r>
            <a:r>
              <a:rPr lang="en-GB" sz="1400" b="1" dirty="0" smtClean="0">
                <a:solidFill>
                  <a:schemeClr val="bg1"/>
                </a:solidFill>
              </a:rPr>
              <a:t>, 2003, </a:t>
            </a:r>
            <a:r>
              <a:rPr lang="en-GB" sz="1400" b="1" dirty="0" err="1" smtClean="0">
                <a:solidFill>
                  <a:schemeClr val="bg1"/>
                </a:solidFill>
              </a:rPr>
              <a:t>Stecco</a:t>
            </a:r>
            <a:r>
              <a:rPr lang="en-GB" sz="1400" b="1" dirty="0" smtClean="0">
                <a:solidFill>
                  <a:schemeClr val="bg1"/>
                </a:solidFill>
              </a:rPr>
              <a:t> et al, 2007</a:t>
            </a:r>
            <a:endParaRPr lang="en-GB" sz="1400" b="1" dirty="0">
              <a:solidFill>
                <a:schemeClr val="bg1"/>
              </a:solidFill>
            </a:endParaRPr>
          </a:p>
        </p:txBody>
      </p:sp>
      <p:sp>
        <p:nvSpPr>
          <p:cNvPr id="3" name="Rectangle 7"/>
          <p:cNvSpPr>
            <a:spLocks noChangeArrowheads="1"/>
          </p:cNvSpPr>
          <p:nvPr/>
        </p:nvSpPr>
        <p:spPr bwMode="gray">
          <a:xfrm>
            <a:off x="6019800" y="2971800"/>
            <a:ext cx="2455863" cy="838200"/>
          </a:xfrm>
          <a:prstGeom prst="rect">
            <a:avLst/>
          </a:prstGeom>
          <a:solidFill>
            <a:schemeClr val="bg2"/>
          </a:solidFill>
          <a:ln w="12700">
            <a:solidFill>
              <a:srgbClr val="DDDDDD"/>
            </a:solidFill>
            <a:miter lim="800000"/>
            <a:headEnd/>
            <a:tailEnd/>
          </a:ln>
          <a:effectLst>
            <a:outerShdw dist="53882" dir="2700000" algn="ctr" rotWithShape="0">
              <a:srgbClr val="808080">
                <a:alpha val="50000"/>
              </a:srgbClr>
            </a:outerShdw>
          </a:effectLst>
        </p:spPr>
        <p:txBody>
          <a:bodyPr lIns="0" tIns="0" rIns="0" bIns="0" anchor="ctr">
            <a:prstTxWarp prst="textNoShape">
              <a:avLst/>
            </a:prstTxWarp>
          </a:bodyPr>
          <a:lstStyle/>
          <a:p>
            <a:pPr defTabSz="801688" eaLnBrk="0" hangingPunct="0"/>
            <a:r>
              <a:rPr lang="en-GB" sz="1400" b="1" dirty="0" smtClean="0">
                <a:solidFill>
                  <a:schemeClr val="bg1"/>
                </a:solidFill>
              </a:rPr>
              <a:t>Sharkey  2008-2011</a:t>
            </a:r>
            <a:endParaRPr lang="en-GB" sz="1400" b="1" dirty="0">
              <a:solidFill>
                <a:schemeClr val="bg1"/>
              </a:solidFill>
            </a:endParaRPr>
          </a:p>
        </p:txBody>
      </p:sp>
      <p:sp>
        <p:nvSpPr>
          <p:cNvPr id="36867" name="Rectangle 3"/>
          <p:cNvSpPr>
            <a:spLocks noChangeArrowheads="1"/>
          </p:cNvSpPr>
          <p:nvPr/>
        </p:nvSpPr>
        <p:spPr bwMode="gray">
          <a:xfrm>
            <a:off x="779463" y="3810000"/>
            <a:ext cx="2455862" cy="2438400"/>
          </a:xfrm>
          <a:prstGeom prst="rect">
            <a:avLst/>
          </a:prstGeom>
          <a:gradFill rotWithShape="1">
            <a:gsLst>
              <a:gs pos="0">
                <a:srgbClr val="FFFFFF"/>
              </a:gs>
              <a:gs pos="100000">
                <a:srgbClr val="EAEAEA"/>
              </a:gs>
            </a:gsLst>
            <a:lin ang="5400000" scaled="1"/>
          </a:gradFill>
          <a:ln w="12700">
            <a:solidFill>
              <a:srgbClr val="DDDDDD"/>
            </a:solidFill>
            <a:miter lim="800000"/>
            <a:headEnd/>
            <a:tailEnd/>
          </a:ln>
          <a:effectLst>
            <a:outerShdw dist="53882" dir="2700000" algn="ctr" rotWithShape="0">
              <a:srgbClr val="808080">
                <a:alpha val="50000"/>
              </a:srgbClr>
            </a:outerShdw>
          </a:effectLst>
        </p:spPr>
        <p:txBody>
          <a:bodyPr lIns="216000" tIns="288000" rIns="36000" bIns="72000">
            <a:prstTxWarp prst="textNoShape">
              <a:avLst/>
            </a:prstTxWarp>
          </a:bodyPr>
          <a:lstStyle/>
          <a:p>
            <a:pPr marL="190500" indent="-190500">
              <a:lnSpc>
                <a:spcPct val="90000"/>
              </a:lnSpc>
              <a:spcAft>
                <a:spcPct val="20000"/>
              </a:spcAft>
              <a:buClr>
                <a:srgbClr val="292929"/>
              </a:buClr>
              <a:buFont typeface="Wingdings" pitchFamily="-110" charset="2"/>
              <a:buChar char="§"/>
            </a:pPr>
            <a:r>
              <a:rPr lang="en-GB" sz="1400" dirty="0" smtClean="0">
                <a:solidFill>
                  <a:srgbClr val="000000"/>
                </a:solidFill>
              </a:rPr>
              <a:t>70% of the transmission of muscle force is directed (in series) through tendons</a:t>
            </a:r>
          </a:p>
          <a:p>
            <a:pPr marL="190500" indent="-190500">
              <a:lnSpc>
                <a:spcPct val="90000"/>
              </a:lnSpc>
              <a:spcAft>
                <a:spcPct val="20000"/>
              </a:spcAft>
              <a:buClr>
                <a:srgbClr val="292929"/>
              </a:buClr>
              <a:buFont typeface="Wingdings" pitchFamily="-110" charset="2"/>
              <a:buChar char="§"/>
            </a:pPr>
            <a:r>
              <a:rPr lang="en-GB" sz="1400" dirty="0" smtClean="0">
                <a:solidFill>
                  <a:srgbClr val="000000"/>
                </a:solidFill>
              </a:rPr>
              <a:t>30% of muscle force is transmitted through the connective tissue structures in parallel</a:t>
            </a:r>
            <a:endParaRPr lang="en-GB" sz="1400" dirty="0">
              <a:solidFill>
                <a:srgbClr val="000000"/>
              </a:solidFill>
            </a:endParaRPr>
          </a:p>
        </p:txBody>
      </p:sp>
      <p:sp>
        <p:nvSpPr>
          <p:cNvPr id="4" name="Rectangle 3"/>
          <p:cNvSpPr>
            <a:spLocks noChangeArrowheads="1"/>
          </p:cNvSpPr>
          <p:nvPr/>
        </p:nvSpPr>
        <p:spPr bwMode="gray">
          <a:xfrm>
            <a:off x="3398838" y="3810000"/>
            <a:ext cx="2457450" cy="2438400"/>
          </a:xfrm>
          <a:prstGeom prst="rect">
            <a:avLst/>
          </a:prstGeom>
          <a:gradFill rotWithShape="1">
            <a:gsLst>
              <a:gs pos="0">
                <a:srgbClr val="FFFFFF"/>
              </a:gs>
              <a:gs pos="100000">
                <a:srgbClr val="EAEAEA"/>
              </a:gs>
            </a:gsLst>
            <a:lin ang="5400000" scaled="1"/>
          </a:gradFill>
          <a:ln w="12700">
            <a:solidFill>
              <a:srgbClr val="DDDDDD"/>
            </a:solidFill>
            <a:miter lim="800000"/>
            <a:headEnd/>
            <a:tailEnd/>
          </a:ln>
          <a:effectLst>
            <a:outerShdw dist="53882" dir="2700000" algn="ctr" rotWithShape="0">
              <a:srgbClr val="808080">
                <a:alpha val="50000"/>
              </a:srgbClr>
            </a:outerShdw>
          </a:effectLst>
        </p:spPr>
        <p:txBody>
          <a:bodyPr lIns="216000" tIns="288000" rIns="36000" bIns="72000">
            <a:prstTxWarp prst="textNoShape">
              <a:avLst/>
            </a:prstTxWarp>
          </a:bodyPr>
          <a:lstStyle/>
          <a:p>
            <a:pPr marL="190500" indent="-190500">
              <a:lnSpc>
                <a:spcPct val="90000"/>
              </a:lnSpc>
              <a:spcAft>
                <a:spcPct val="20000"/>
              </a:spcAft>
              <a:buClr>
                <a:srgbClr val="292929"/>
              </a:buClr>
              <a:buFont typeface="Wingdings" pitchFamily="-110" charset="2"/>
              <a:buChar char="§"/>
            </a:pPr>
            <a:r>
              <a:rPr lang="en-GB" sz="1400" dirty="0" smtClean="0">
                <a:solidFill>
                  <a:srgbClr val="000000"/>
                </a:solidFill>
              </a:rPr>
              <a:t>Demonstrated the presence of many free and encapsulated nerve terminations including </a:t>
            </a:r>
            <a:r>
              <a:rPr lang="en-GB" sz="1400" dirty="0" err="1" smtClean="0">
                <a:solidFill>
                  <a:srgbClr val="000000"/>
                </a:solidFill>
              </a:rPr>
              <a:t>Ruffini</a:t>
            </a:r>
            <a:r>
              <a:rPr lang="en-GB" sz="1400" dirty="0" smtClean="0">
                <a:solidFill>
                  <a:srgbClr val="000000"/>
                </a:solidFill>
              </a:rPr>
              <a:t> and </a:t>
            </a:r>
            <a:r>
              <a:rPr lang="en-GB" sz="1400" dirty="0" err="1">
                <a:solidFill>
                  <a:srgbClr val="000000"/>
                </a:solidFill>
              </a:rPr>
              <a:t>P</a:t>
            </a:r>
            <a:r>
              <a:rPr lang="en-GB" sz="1400" dirty="0" err="1" smtClean="0">
                <a:solidFill>
                  <a:srgbClr val="000000"/>
                </a:solidFill>
              </a:rPr>
              <a:t>acini</a:t>
            </a:r>
            <a:r>
              <a:rPr lang="en-GB" sz="1400" dirty="0" smtClean="0">
                <a:solidFill>
                  <a:srgbClr val="000000"/>
                </a:solidFill>
              </a:rPr>
              <a:t> corpuscles inside the fascia</a:t>
            </a:r>
          </a:p>
          <a:p>
            <a:pPr marL="190500" indent="-190500">
              <a:lnSpc>
                <a:spcPct val="90000"/>
              </a:lnSpc>
              <a:spcAft>
                <a:spcPct val="20000"/>
              </a:spcAft>
              <a:buClr>
                <a:srgbClr val="292929"/>
              </a:buClr>
              <a:buFont typeface="Wingdings" pitchFamily="-110" charset="2"/>
              <a:buChar char="§"/>
            </a:pPr>
            <a:endParaRPr lang="en-GB" sz="1400" dirty="0">
              <a:solidFill>
                <a:srgbClr val="000000"/>
              </a:solidFill>
            </a:endParaRPr>
          </a:p>
        </p:txBody>
      </p:sp>
      <p:sp>
        <p:nvSpPr>
          <p:cNvPr id="5" name="Rectangle 3"/>
          <p:cNvSpPr>
            <a:spLocks noChangeArrowheads="1"/>
          </p:cNvSpPr>
          <p:nvPr/>
        </p:nvSpPr>
        <p:spPr bwMode="gray">
          <a:xfrm>
            <a:off x="6019800" y="3810000"/>
            <a:ext cx="2455863" cy="2438400"/>
          </a:xfrm>
          <a:prstGeom prst="rect">
            <a:avLst/>
          </a:prstGeom>
          <a:gradFill rotWithShape="1">
            <a:gsLst>
              <a:gs pos="0">
                <a:srgbClr val="FFFFFF"/>
              </a:gs>
              <a:gs pos="100000">
                <a:srgbClr val="EAEAEA"/>
              </a:gs>
            </a:gsLst>
            <a:lin ang="5400000" scaled="1"/>
          </a:gradFill>
          <a:ln w="12700">
            <a:solidFill>
              <a:srgbClr val="DDDDDD"/>
            </a:solidFill>
            <a:miter lim="800000"/>
            <a:headEnd/>
            <a:tailEnd/>
          </a:ln>
          <a:effectLst>
            <a:outerShdw dist="53882" dir="2700000" algn="ctr" rotWithShape="0">
              <a:srgbClr val="808080">
                <a:alpha val="50000"/>
              </a:srgbClr>
            </a:outerShdw>
          </a:effectLst>
        </p:spPr>
        <p:txBody>
          <a:bodyPr lIns="216000" tIns="288000" rIns="36000" bIns="72000">
            <a:prstTxWarp prst="textNoShape">
              <a:avLst/>
            </a:prstTxWarp>
          </a:bodyPr>
          <a:lstStyle/>
          <a:p>
            <a:pPr marL="190500" indent="-190500">
              <a:lnSpc>
                <a:spcPct val="90000"/>
              </a:lnSpc>
              <a:spcAft>
                <a:spcPct val="20000"/>
              </a:spcAft>
              <a:buClr>
                <a:srgbClr val="292929"/>
              </a:buClr>
              <a:buFont typeface="Wingdings" pitchFamily="-110" charset="2"/>
              <a:buChar char="§"/>
            </a:pPr>
            <a:r>
              <a:rPr lang="en-GB" sz="1400" dirty="0" smtClean="0">
                <a:solidFill>
                  <a:srgbClr val="000000"/>
                </a:solidFill>
              </a:rPr>
              <a:t>Demonstrated through human dissection using both fresh frozen and embalmed specimens/donations the continuity of fascia to muscle fibres in specific muscles, at </a:t>
            </a:r>
            <a:r>
              <a:rPr lang="en-GB" sz="1400" dirty="0" err="1" smtClean="0">
                <a:solidFill>
                  <a:srgbClr val="000000"/>
                </a:solidFill>
              </a:rPr>
              <a:t>specifoc</a:t>
            </a:r>
            <a:r>
              <a:rPr lang="en-GB" sz="1400" dirty="0" smtClean="0">
                <a:solidFill>
                  <a:srgbClr val="000000"/>
                </a:solidFill>
              </a:rPr>
              <a:t> anatomical locations</a:t>
            </a:r>
          </a:p>
          <a:p>
            <a:pPr marL="190500" indent="-190500">
              <a:lnSpc>
                <a:spcPct val="90000"/>
              </a:lnSpc>
              <a:spcAft>
                <a:spcPct val="20000"/>
              </a:spcAft>
              <a:buClr>
                <a:srgbClr val="292929"/>
              </a:buClr>
              <a:buFont typeface="Wingdings" pitchFamily="-110" charset="2"/>
              <a:buChar char="§"/>
            </a:pPr>
            <a:endParaRPr lang="en-GB" sz="1400" dirty="0">
              <a:solidFill>
                <a:srgbClr val="000000"/>
              </a:solidFill>
            </a:endParaRPr>
          </a:p>
        </p:txBody>
      </p:sp>
      <p:sp>
        <p:nvSpPr>
          <p:cNvPr id="17460" name="Rectangle 52"/>
          <p:cNvSpPr>
            <a:spLocks noChangeArrowheads="1"/>
          </p:cNvSpPr>
          <p:nvPr/>
        </p:nvSpPr>
        <p:spPr bwMode="auto">
          <a:xfrm rot="5400000">
            <a:off x="4514850" y="3067050"/>
            <a:ext cx="114300" cy="9144000"/>
          </a:xfrm>
          <a:prstGeom prst="rect">
            <a:avLst/>
          </a:prstGeom>
          <a:solidFill>
            <a:schemeClr val="bg1">
              <a:alpha val="0"/>
            </a:schemeClr>
          </a:solidFill>
          <a:ln w="9525">
            <a:noFill/>
            <a:miter lim="800000"/>
            <a:headEnd/>
            <a:tailEnd/>
          </a:ln>
        </p:spPr>
        <p:txBody>
          <a:bodyPr wrap="none" anchor="ctr">
            <a:prstTxWarp prst="textNoShape">
              <a:avLst/>
            </a:prstTxWarp>
          </a:bodyPr>
          <a:lstStyle/>
          <a:p>
            <a:endParaRPr lang="en-GB">
              <a:latin typeface="Calibri" pitchFamily="-110" charset="0"/>
            </a:endParaRPr>
          </a:p>
        </p:txBody>
      </p:sp>
    </p:spTree>
  </p:cSld>
  <p:clrMapOvr>
    <a:masterClrMapping/>
  </p:clrMapOvr>
  <p:transition xmlns:p14="http://schemas.microsoft.com/office/powerpoint/2010/main" advClick="0" advTm="4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2000" tmFilter="0, 0; .2, .5; .8, .5; 1, 0"/>
                                        <p:tgtEl>
                                          <p:spTgt spid="17460"/>
                                        </p:tgtEl>
                                      </p:cBhvr>
                                    </p:animEffect>
                                    <p:animScale>
                                      <p:cBhvr>
                                        <p:cTn id="7" dur="1000" autoRev="1" fill="hold"/>
                                        <p:tgtEl>
                                          <p:spTgt spid="1746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6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1027"/>
          <p:cNvSpPr>
            <a:spLocks noGrp="1" noChangeArrowheads="1"/>
          </p:cNvSpPr>
          <p:nvPr>
            <p:ph type="body" idx="1"/>
          </p:nvPr>
        </p:nvSpPr>
        <p:spPr>
          <a:xfrm>
            <a:off x="3657600" y="2971800"/>
            <a:ext cx="4703763" cy="2864224"/>
          </a:xfrm>
        </p:spPr>
        <p:txBody>
          <a:bodyPr/>
          <a:lstStyle/>
          <a:p>
            <a:pPr eaLnBrk="1" hangingPunct="1"/>
            <a:r>
              <a:rPr lang="en-US" dirty="0" smtClean="0">
                <a:ea typeface="ＭＳ Ｐゴシック" pitchFamily="-109" charset="-128"/>
                <a:cs typeface="ＭＳ Ｐゴシック" pitchFamily="-109" charset="-128"/>
              </a:rPr>
              <a:t>Stanley </a:t>
            </a:r>
            <a:r>
              <a:rPr lang="en-US" dirty="0" err="1" smtClean="0">
                <a:ea typeface="ＭＳ Ｐゴシック" pitchFamily="-109" charset="-128"/>
                <a:cs typeface="ＭＳ Ｐゴシック" pitchFamily="-109" charset="-128"/>
              </a:rPr>
              <a:t>Lief</a:t>
            </a:r>
            <a:r>
              <a:rPr lang="en-US" dirty="0" smtClean="0">
                <a:ea typeface="ＭＳ Ｐゴシック" pitchFamily="-109" charset="-128"/>
                <a:cs typeface="ＭＳ Ｐゴシック" pitchFamily="-109" charset="-128"/>
              </a:rPr>
              <a:t>-Naturopath</a:t>
            </a:r>
          </a:p>
          <a:p>
            <a:pPr eaLnBrk="1" hangingPunct="1"/>
            <a:endParaRPr lang="en-US" dirty="0" smtClean="0">
              <a:ea typeface="ＭＳ Ｐゴシック" pitchFamily="-109" charset="-128"/>
              <a:cs typeface="ＭＳ Ｐゴシック" pitchFamily="-109" charset="-128"/>
            </a:endParaRPr>
          </a:p>
          <a:p>
            <a:pPr eaLnBrk="1" hangingPunct="1"/>
            <a:endParaRPr lang="en-US" dirty="0" smtClean="0">
              <a:ea typeface="ＭＳ Ｐゴシック" pitchFamily="-109" charset="-128"/>
              <a:cs typeface="ＭＳ Ｐゴシック" pitchFamily="-109" charset="-128"/>
            </a:endParaRPr>
          </a:p>
          <a:p>
            <a:pPr eaLnBrk="1" hangingPunct="1"/>
            <a:r>
              <a:rPr lang="en-US" dirty="0" smtClean="0">
                <a:ea typeface="ＭＳ Ｐゴシック" pitchFamily="-109" charset="-128"/>
                <a:cs typeface="ＭＳ Ｐゴシック" pitchFamily="-109" charset="-128"/>
              </a:rPr>
              <a:t>Note the term Neuromuscular Techniques is identified as </a:t>
            </a:r>
            <a:r>
              <a:rPr lang="en-US" dirty="0" err="1" smtClean="0">
                <a:ea typeface="ＭＳ Ｐゴシック" pitchFamily="-109" charset="-128"/>
                <a:cs typeface="ＭＳ Ｐゴシック" pitchFamily="-109" charset="-128"/>
              </a:rPr>
              <a:t>NMTq</a:t>
            </a:r>
            <a:endParaRPr lang="en-US" dirty="0" smtClean="0">
              <a:ea typeface="ＭＳ Ｐゴシック" pitchFamily="-109" charset="-128"/>
              <a:cs typeface="ＭＳ Ｐゴシック" pitchFamily="-109" charset="-128"/>
            </a:endParaRPr>
          </a:p>
        </p:txBody>
      </p:sp>
      <p:pic>
        <p:nvPicPr>
          <p:cNvPr id="27652" name="Picture 10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00600" y="2151976"/>
            <a:ext cx="8001000" cy="4706024"/>
          </a:xfrm>
          <a:prstGeom prst="rect">
            <a:avLst/>
          </a:prstGeom>
          <a:noFill/>
          <a:ln w="9525">
            <a:noFill/>
            <a:miter lim="800000"/>
            <a:headEnd/>
            <a:tailEnd/>
          </a:ln>
        </p:spPr>
      </p:pic>
      <p:sp>
        <p:nvSpPr>
          <p:cNvPr id="5" name="Title 4"/>
          <p:cNvSpPr>
            <a:spLocks noGrp="1"/>
          </p:cNvSpPr>
          <p:nvPr>
            <p:ph type="title"/>
          </p:nvPr>
        </p:nvSpPr>
        <p:spPr/>
        <p:txBody>
          <a:bodyPr/>
          <a:lstStyle/>
          <a:p>
            <a:endParaRPr lang="en-GB" dirty="0"/>
          </a:p>
        </p:txBody>
      </p:sp>
    </p:spTree>
  </p:cSld>
  <p:clrMapOvr>
    <a:masterClrMapping/>
  </p:clrMapOvr>
  <p:transition xmlns:p14="http://schemas.microsoft.com/office/powerpoint/2010/main" spd="slow">
    <p:zoom dir="in"/>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1027"/>
          <p:cNvSpPr>
            <a:spLocks noGrp="1" noChangeArrowheads="1"/>
          </p:cNvSpPr>
          <p:nvPr>
            <p:ph type="body" idx="1"/>
          </p:nvPr>
        </p:nvSpPr>
        <p:spPr>
          <a:xfrm>
            <a:off x="2595034" y="2133600"/>
            <a:ext cx="3500966" cy="1828800"/>
          </a:xfrm>
          <a:solidFill>
            <a:srgbClr val="C0FFFC"/>
          </a:solidFill>
          <a:ln>
            <a:solidFill>
              <a:schemeClr val="hlink"/>
            </a:solidFill>
          </a:ln>
        </p:spPr>
        <p:txBody>
          <a:bodyPr>
            <a:normAutofit fontScale="85000" lnSpcReduction="20000"/>
          </a:bodyPr>
          <a:lstStyle/>
          <a:p>
            <a:pPr eaLnBrk="1" hangingPunct="1">
              <a:lnSpc>
                <a:spcPct val="90000"/>
              </a:lnSpc>
              <a:buFontTx/>
              <a:buNone/>
            </a:pPr>
            <a:r>
              <a:rPr lang="en-GB" sz="2400" b="1" dirty="0">
                <a:solidFill>
                  <a:srgbClr val="1B683B"/>
                </a:solidFill>
                <a:ea typeface="ＭＳ Ｐゴシック" pitchFamily="-109" charset="-128"/>
                <a:cs typeface="ＭＳ Ｐゴシック" pitchFamily="-109" charset="-128"/>
              </a:rPr>
              <a:t>This is </a:t>
            </a:r>
            <a:r>
              <a:rPr lang="en-GB" sz="2400" b="1" dirty="0" err="1">
                <a:solidFill>
                  <a:srgbClr val="1B683B"/>
                </a:solidFill>
                <a:ea typeface="ＭＳ Ｐゴシック" pitchFamily="-109" charset="-128"/>
                <a:cs typeface="ＭＳ Ｐゴシック" pitchFamily="-109" charset="-128"/>
              </a:rPr>
              <a:t>MacFadden</a:t>
            </a:r>
            <a:r>
              <a:rPr lang="en-GB" sz="2400" b="1" dirty="0">
                <a:solidFill>
                  <a:srgbClr val="1B683B"/>
                </a:solidFill>
                <a:ea typeface="ＭＳ Ｐゴシック" pitchFamily="-109" charset="-128"/>
                <a:cs typeface="ＭＳ Ｐゴシック" pitchFamily="-109" charset="-128"/>
              </a:rPr>
              <a:t> aged 65</a:t>
            </a:r>
          </a:p>
          <a:p>
            <a:pPr eaLnBrk="1" hangingPunct="1">
              <a:lnSpc>
                <a:spcPct val="90000"/>
              </a:lnSpc>
              <a:buFontTx/>
              <a:buNone/>
            </a:pPr>
            <a:r>
              <a:rPr lang="en-GB" sz="2400" b="1" dirty="0">
                <a:solidFill>
                  <a:srgbClr val="1B683B"/>
                </a:solidFill>
                <a:ea typeface="ＭＳ Ｐゴシック" pitchFamily="-109" charset="-128"/>
                <a:cs typeface="ＭＳ Ｐゴシック" pitchFamily="-109" charset="-128"/>
              </a:rPr>
              <a:t>and …demonstrating his manipulation skills.</a:t>
            </a:r>
          </a:p>
          <a:p>
            <a:pPr eaLnBrk="1" hangingPunct="1">
              <a:lnSpc>
                <a:spcPct val="90000"/>
              </a:lnSpc>
              <a:buFontTx/>
              <a:buNone/>
            </a:pPr>
            <a:r>
              <a:rPr lang="en-GB" sz="2400" b="1" dirty="0">
                <a:solidFill>
                  <a:srgbClr val="1B683B"/>
                </a:solidFill>
                <a:ea typeface="ＭＳ Ｐゴシック" pitchFamily="-109" charset="-128"/>
                <a:cs typeface="ＭＳ Ｐゴシック" pitchFamily="-109" charset="-128"/>
              </a:rPr>
              <a:t>His encyclopaedia was largely ghost-written by a young naturopath - Herbert Shelton</a:t>
            </a:r>
            <a:endParaRPr lang="en-GB" sz="2800" dirty="0">
              <a:ea typeface="ＭＳ Ｐゴシック" pitchFamily="-109" charset="-128"/>
              <a:cs typeface="ＭＳ Ｐゴシック" pitchFamily="-109" charset="-128"/>
            </a:endParaRPr>
          </a:p>
        </p:txBody>
      </p:sp>
      <p:pic>
        <p:nvPicPr>
          <p:cNvPr id="29700" name="Picture 10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24601" y="2209800"/>
            <a:ext cx="2510367" cy="4495800"/>
          </a:xfrm>
          <a:prstGeom prst="rect">
            <a:avLst/>
          </a:prstGeom>
          <a:noFill/>
          <a:ln w="9525">
            <a:noFill/>
            <a:miter lim="800000"/>
            <a:headEnd/>
            <a:tailEnd/>
          </a:ln>
        </p:spPr>
      </p:pic>
      <p:pic>
        <p:nvPicPr>
          <p:cNvPr id="29701" name="Picture 1029"/>
          <p:cNvPicPr>
            <a:picLocks noChangeAspect="1" noChangeArrowheads="1"/>
          </p:cNvPicPr>
          <p:nvPr/>
        </p:nvPicPr>
        <p:blipFill>
          <a:blip r:embed="rId4"/>
          <a:srcRect/>
          <a:stretch>
            <a:fillRect/>
          </a:stretch>
        </p:blipFill>
        <p:spPr bwMode="auto">
          <a:xfrm>
            <a:off x="1" y="4187428"/>
            <a:ext cx="2595033" cy="2670572"/>
          </a:xfrm>
          <a:prstGeom prst="rect">
            <a:avLst/>
          </a:prstGeom>
          <a:noFill/>
          <a:ln w="9525">
            <a:solidFill>
              <a:schemeClr val="hlink"/>
            </a:solidFill>
            <a:miter lim="800000"/>
            <a:headEnd/>
            <a:tailEnd/>
          </a:ln>
        </p:spPr>
      </p:pic>
      <p:pic>
        <p:nvPicPr>
          <p:cNvPr id="29702" name="Picture 1030"/>
          <p:cNvPicPr>
            <a:picLocks noChangeAspect="1" noChangeArrowheads="1"/>
          </p:cNvPicPr>
          <p:nvPr/>
        </p:nvPicPr>
        <p:blipFill>
          <a:blip r:embed="rId5"/>
          <a:srcRect/>
          <a:stretch>
            <a:fillRect/>
          </a:stretch>
        </p:blipFill>
        <p:spPr bwMode="auto">
          <a:xfrm>
            <a:off x="4114800" y="4648200"/>
            <a:ext cx="2133600" cy="2019300"/>
          </a:xfrm>
          <a:prstGeom prst="rect">
            <a:avLst/>
          </a:prstGeom>
          <a:noFill/>
          <a:ln w="9525">
            <a:noFill/>
            <a:miter lim="800000"/>
            <a:headEnd/>
            <a:tailEnd/>
          </a:ln>
        </p:spPr>
      </p:pic>
      <p:pic>
        <p:nvPicPr>
          <p:cNvPr id="29703" name="Picture 1031"/>
          <p:cNvPicPr>
            <a:picLocks noChangeAspect="1" noChangeArrowheads="1"/>
          </p:cNvPicPr>
          <p:nvPr/>
        </p:nvPicPr>
        <p:blipFill>
          <a:blip r:embed="rId6"/>
          <a:srcRect/>
          <a:stretch>
            <a:fillRect/>
          </a:stretch>
        </p:blipFill>
        <p:spPr bwMode="auto">
          <a:xfrm>
            <a:off x="609600" y="1981200"/>
            <a:ext cx="1767417" cy="2057400"/>
          </a:xfrm>
          <a:prstGeom prst="rect">
            <a:avLst/>
          </a:prstGeom>
          <a:noFill/>
          <a:ln w="9525">
            <a:solidFill>
              <a:srgbClr val="AA192F"/>
            </a:solidFill>
            <a:miter lim="800000"/>
            <a:headEnd/>
            <a:tailEnd/>
          </a:ln>
        </p:spPr>
      </p:pic>
      <p:sp>
        <p:nvSpPr>
          <p:cNvPr id="29704" name="Line 1032"/>
          <p:cNvSpPr>
            <a:spLocks noChangeShapeType="1"/>
          </p:cNvSpPr>
          <p:nvPr/>
        </p:nvSpPr>
        <p:spPr bwMode="auto">
          <a:xfrm>
            <a:off x="5562600" y="2362200"/>
            <a:ext cx="1600200" cy="609600"/>
          </a:xfrm>
          <a:prstGeom prst="line">
            <a:avLst/>
          </a:prstGeom>
          <a:noFill/>
          <a:ln w="28575">
            <a:solidFill>
              <a:srgbClr val="AA192F"/>
            </a:solidFill>
            <a:round/>
            <a:headEnd/>
            <a:tailEnd type="triangle" w="med" len="med"/>
          </a:ln>
        </p:spPr>
        <p:txBody>
          <a:bodyPr wrap="none" anchor="ctr">
            <a:prstTxWarp prst="textNoShape">
              <a:avLst/>
            </a:prstTxWarp>
          </a:bodyPr>
          <a:lstStyle/>
          <a:p>
            <a:endParaRPr lang="en-US"/>
          </a:p>
        </p:txBody>
      </p:sp>
    </p:spTree>
  </p:cSld>
  <p:clrMapOvr>
    <a:masterClrMapping/>
  </p:clrMapOvr>
  <p:transition xmlns:p14="http://schemas.microsoft.com/office/powerpoint/2010/main" spd="slow">
    <p:zoom dir="in"/>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5"/>
          <p:cNvSpPr>
            <a:spLocks noChangeArrowheads="1"/>
          </p:cNvSpPr>
          <p:nvPr/>
        </p:nvSpPr>
        <p:spPr bwMode="auto">
          <a:xfrm>
            <a:off x="2847975" y="1776413"/>
            <a:ext cx="4724400" cy="461962"/>
          </a:xfrm>
          <a:prstGeom prst="rect">
            <a:avLst/>
          </a:prstGeom>
          <a:noFill/>
          <a:ln w="9525">
            <a:noFill/>
            <a:miter lim="800000"/>
            <a:headEnd/>
            <a:tailEnd/>
          </a:ln>
        </p:spPr>
        <p:txBody>
          <a:bodyPr>
            <a:prstTxWarp prst="textNoShape">
              <a:avLst/>
            </a:prstTxWarp>
            <a:spAutoFit/>
          </a:bodyPr>
          <a:lstStyle/>
          <a:p>
            <a:r>
              <a:rPr lang="en-GB" sz="2400" b="1" dirty="0" smtClean="0">
                <a:solidFill>
                  <a:schemeClr val="bg1"/>
                </a:solidFill>
                <a:latin typeface="Calibri" pitchFamily="-110" charset="0"/>
              </a:rPr>
              <a:t>Your Tutors</a:t>
            </a:r>
            <a:endParaRPr lang="en-GB" sz="2400" b="1" dirty="0">
              <a:solidFill>
                <a:schemeClr val="bg1"/>
              </a:solidFill>
              <a:latin typeface="Calibri" pitchFamily="-110" charset="0"/>
            </a:endParaRPr>
          </a:p>
        </p:txBody>
      </p:sp>
      <p:sp>
        <p:nvSpPr>
          <p:cNvPr id="2" name="Rectangle 1"/>
          <p:cNvSpPr/>
          <p:nvPr/>
        </p:nvSpPr>
        <p:spPr>
          <a:xfrm>
            <a:off x="2227263" y="2716213"/>
            <a:ext cx="5726112" cy="3286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endParaRPr lang="en-GB" sz="1500">
              <a:solidFill>
                <a:srgbClr val="FFFFFF"/>
              </a:solidFill>
            </a:endParaRPr>
          </a:p>
        </p:txBody>
      </p:sp>
      <p:sp>
        <p:nvSpPr>
          <p:cNvPr id="9220" name="Rectangle 2"/>
          <p:cNvSpPr>
            <a:spLocks noChangeArrowheads="1"/>
          </p:cNvSpPr>
          <p:nvPr/>
        </p:nvSpPr>
        <p:spPr bwMode="auto">
          <a:xfrm>
            <a:off x="2346325" y="2716213"/>
            <a:ext cx="5548313" cy="323850"/>
          </a:xfrm>
          <a:prstGeom prst="rect">
            <a:avLst/>
          </a:prstGeom>
          <a:noFill/>
          <a:ln w="9525">
            <a:noFill/>
            <a:miter lim="800000"/>
            <a:headEnd/>
            <a:tailEnd/>
          </a:ln>
        </p:spPr>
        <p:txBody>
          <a:bodyPr>
            <a:prstTxWarp prst="textNoShape">
              <a:avLst/>
            </a:prstTxWarp>
            <a:spAutoFit/>
          </a:bodyPr>
          <a:lstStyle/>
          <a:p>
            <a:r>
              <a:rPr lang="en-GB" sz="1500" dirty="0" smtClean="0">
                <a:solidFill>
                  <a:srgbClr val="FFFFFF"/>
                </a:solidFill>
                <a:latin typeface="Calibri" pitchFamily="-110" charset="0"/>
              </a:rPr>
              <a:t>Dr Leon Chaitow</a:t>
            </a:r>
            <a:endParaRPr lang="en-GB" sz="1500" dirty="0">
              <a:solidFill>
                <a:srgbClr val="FFFFFF"/>
              </a:solidFill>
              <a:latin typeface="Calibri" pitchFamily="-110" charset="0"/>
            </a:endParaRPr>
          </a:p>
        </p:txBody>
      </p:sp>
      <p:sp>
        <p:nvSpPr>
          <p:cNvPr id="4" name="Rectangle 3"/>
          <p:cNvSpPr/>
          <p:nvPr/>
        </p:nvSpPr>
        <p:spPr>
          <a:xfrm>
            <a:off x="2227263" y="4032250"/>
            <a:ext cx="5726112" cy="330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endParaRPr lang="en-GB" sz="1500">
              <a:solidFill>
                <a:srgbClr val="FFFFFF"/>
              </a:solidFill>
            </a:endParaRPr>
          </a:p>
        </p:txBody>
      </p:sp>
      <p:sp>
        <p:nvSpPr>
          <p:cNvPr id="5" name="Rectangle 4"/>
          <p:cNvSpPr/>
          <p:nvPr/>
        </p:nvSpPr>
        <p:spPr>
          <a:xfrm>
            <a:off x="2227263" y="3154363"/>
            <a:ext cx="5726112" cy="330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endParaRPr lang="en-GB" sz="1500">
              <a:solidFill>
                <a:srgbClr val="FFFFFF"/>
              </a:solidFill>
            </a:endParaRPr>
          </a:p>
        </p:txBody>
      </p:sp>
      <p:sp>
        <p:nvSpPr>
          <p:cNvPr id="6" name="Rectangle 5"/>
          <p:cNvSpPr/>
          <p:nvPr/>
        </p:nvSpPr>
        <p:spPr>
          <a:xfrm>
            <a:off x="2227263" y="3595688"/>
            <a:ext cx="5726112" cy="3286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endParaRPr lang="en-GB" sz="1500">
              <a:solidFill>
                <a:srgbClr val="FFFFFF"/>
              </a:solidFill>
            </a:endParaRPr>
          </a:p>
        </p:txBody>
      </p:sp>
      <p:sp>
        <p:nvSpPr>
          <p:cNvPr id="7" name="Rectangle 6"/>
          <p:cNvSpPr/>
          <p:nvPr/>
        </p:nvSpPr>
        <p:spPr>
          <a:xfrm>
            <a:off x="2227263" y="4473575"/>
            <a:ext cx="5726112" cy="330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endParaRPr lang="en-GB" sz="1500">
              <a:solidFill>
                <a:srgbClr val="FFFFFF"/>
              </a:solidFill>
            </a:endParaRPr>
          </a:p>
        </p:txBody>
      </p:sp>
      <p:sp>
        <p:nvSpPr>
          <p:cNvPr id="9225" name="Rectangle 7"/>
          <p:cNvSpPr>
            <a:spLocks noChangeArrowheads="1"/>
          </p:cNvSpPr>
          <p:nvPr/>
        </p:nvSpPr>
        <p:spPr bwMode="auto">
          <a:xfrm>
            <a:off x="2346325" y="3141663"/>
            <a:ext cx="5548313" cy="323850"/>
          </a:xfrm>
          <a:prstGeom prst="rect">
            <a:avLst/>
          </a:prstGeom>
          <a:noFill/>
          <a:ln w="9525">
            <a:noFill/>
            <a:miter lim="800000"/>
            <a:headEnd/>
            <a:tailEnd/>
          </a:ln>
        </p:spPr>
        <p:txBody>
          <a:bodyPr>
            <a:prstTxWarp prst="textNoShape">
              <a:avLst/>
            </a:prstTxWarp>
            <a:spAutoFit/>
          </a:bodyPr>
          <a:lstStyle/>
          <a:p>
            <a:r>
              <a:rPr lang="en-GB" sz="1500" dirty="0" smtClean="0">
                <a:solidFill>
                  <a:srgbClr val="FFFFFF"/>
                </a:solidFill>
                <a:latin typeface="Calibri" pitchFamily="-110" charset="0"/>
              </a:rPr>
              <a:t>Judith DeLany LMT</a:t>
            </a:r>
            <a:endParaRPr lang="en-GB" sz="1500" dirty="0">
              <a:solidFill>
                <a:srgbClr val="FFFFFF"/>
              </a:solidFill>
              <a:latin typeface="Calibri" pitchFamily="-110" charset="0"/>
            </a:endParaRPr>
          </a:p>
        </p:txBody>
      </p:sp>
      <p:sp>
        <p:nvSpPr>
          <p:cNvPr id="9226" name="Rectangle 8"/>
          <p:cNvSpPr>
            <a:spLocks noChangeArrowheads="1"/>
          </p:cNvSpPr>
          <p:nvPr/>
        </p:nvSpPr>
        <p:spPr bwMode="auto">
          <a:xfrm>
            <a:off x="2346325" y="3595688"/>
            <a:ext cx="5486400" cy="323850"/>
          </a:xfrm>
          <a:prstGeom prst="rect">
            <a:avLst/>
          </a:prstGeom>
          <a:noFill/>
          <a:ln w="9525">
            <a:noFill/>
            <a:miter lim="800000"/>
            <a:headEnd/>
            <a:tailEnd/>
          </a:ln>
        </p:spPr>
        <p:txBody>
          <a:bodyPr>
            <a:prstTxWarp prst="textNoShape">
              <a:avLst/>
            </a:prstTxWarp>
            <a:spAutoFit/>
          </a:bodyPr>
          <a:lstStyle/>
          <a:p>
            <a:r>
              <a:rPr lang="en-GB" sz="1500" dirty="0" smtClean="0">
                <a:solidFill>
                  <a:srgbClr val="FFFFFF"/>
                </a:solidFill>
                <a:latin typeface="Calibri" pitchFamily="-110" charset="0"/>
              </a:rPr>
              <a:t>Kevin Prunty H</a:t>
            </a:r>
            <a:r>
              <a:rPr lang="en-US" sz="1500" dirty="0" err="1">
                <a:solidFill>
                  <a:srgbClr val="FFFFFF"/>
                </a:solidFill>
                <a:latin typeface="Calibri" pitchFamily="-110" charset="0"/>
              </a:rPr>
              <a:t>D</a:t>
            </a:r>
            <a:r>
              <a:rPr lang="en-GB" sz="1500" dirty="0" err="1" smtClean="0">
                <a:solidFill>
                  <a:srgbClr val="FFFFFF"/>
                </a:solidFill>
                <a:latin typeface="Calibri" pitchFamily="-110" charset="0"/>
              </a:rPr>
              <a:t>ip</a:t>
            </a:r>
            <a:r>
              <a:rPr lang="en-GB" sz="1500" dirty="0" smtClean="0">
                <a:solidFill>
                  <a:srgbClr val="FFFFFF"/>
                </a:solidFill>
                <a:latin typeface="Calibri" pitchFamily="-110" charset="0"/>
              </a:rPr>
              <a:t> ENMT</a:t>
            </a:r>
            <a:endParaRPr lang="en-GB" sz="1500" dirty="0">
              <a:solidFill>
                <a:srgbClr val="FFFFFF"/>
              </a:solidFill>
              <a:latin typeface="Calibri" pitchFamily="-110" charset="0"/>
            </a:endParaRPr>
          </a:p>
        </p:txBody>
      </p:sp>
      <p:sp>
        <p:nvSpPr>
          <p:cNvPr id="9227" name="Rectangle 9"/>
          <p:cNvSpPr>
            <a:spLocks noChangeArrowheads="1"/>
          </p:cNvSpPr>
          <p:nvPr/>
        </p:nvSpPr>
        <p:spPr bwMode="auto">
          <a:xfrm>
            <a:off x="2346325" y="4075113"/>
            <a:ext cx="5486400" cy="323850"/>
          </a:xfrm>
          <a:prstGeom prst="rect">
            <a:avLst/>
          </a:prstGeom>
          <a:noFill/>
          <a:ln w="9525">
            <a:noFill/>
            <a:miter lim="800000"/>
            <a:headEnd/>
            <a:tailEnd/>
          </a:ln>
        </p:spPr>
        <p:txBody>
          <a:bodyPr>
            <a:prstTxWarp prst="textNoShape">
              <a:avLst/>
            </a:prstTxWarp>
            <a:spAutoFit/>
          </a:bodyPr>
          <a:lstStyle/>
          <a:p>
            <a:r>
              <a:rPr lang="en-GB" sz="1500" dirty="0" smtClean="0">
                <a:solidFill>
                  <a:srgbClr val="FFFFFF"/>
                </a:solidFill>
                <a:latin typeface="Calibri" pitchFamily="-110" charset="0"/>
              </a:rPr>
              <a:t>Don Kelly LMT</a:t>
            </a:r>
            <a:endParaRPr lang="en-GB" sz="1500" dirty="0">
              <a:solidFill>
                <a:srgbClr val="FFFFFF"/>
              </a:solidFill>
              <a:latin typeface="Calibri" pitchFamily="-110" charset="0"/>
            </a:endParaRPr>
          </a:p>
        </p:txBody>
      </p:sp>
      <p:sp>
        <p:nvSpPr>
          <p:cNvPr id="9228" name="Rectangle 10"/>
          <p:cNvSpPr>
            <a:spLocks noChangeArrowheads="1"/>
          </p:cNvSpPr>
          <p:nvPr/>
        </p:nvSpPr>
        <p:spPr bwMode="auto">
          <a:xfrm>
            <a:off x="2346325" y="4473575"/>
            <a:ext cx="5486400" cy="323850"/>
          </a:xfrm>
          <a:prstGeom prst="rect">
            <a:avLst/>
          </a:prstGeom>
          <a:noFill/>
          <a:ln w="9525">
            <a:noFill/>
            <a:miter lim="800000"/>
            <a:headEnd/>
            <a:tailEnd/>
          </a:ln>
        </p:spPr>
        <p:txBody>
          <a:bodyPr>
            <a:prstTxWarp prst="textNoShape">
              <a:avLst/>
            </a:prstTxWarp>
            <a:spAutoFit/>
          </a:bodyPr>
          <a:lstStyle/>
          <a:p>
            <a:r>
              <a:rPr lang="en-GB" sz="1500" dirty="0" smtClean="0">
                <a:solidFill>
                  <a:srgbClr val="FFFFFF"/>
                </a:solidFill>
                <a:latin typeface="Calibri" pitchFamily="-110" charset="0"/>
              </a:rPr>
              <a:t>Dr William Elliot</a:t>
            </a:r>
            <a:endParaRPr lang="en-GB" sz="1500" dirty="0">
              <a:solidFill>
                <a:srgbClr val="FFFFFF"/>
              </a:solidFill>
              <a:latin typeface="Calibri" pitchFamily="-110" charset="0"/>
            </a:endParaRPr>
          </a:p>
        </p:txBody>
      </p:sp>
      <p:sp>
        <p:nvSpPr>
          <p:cNvPr id="12" name="Rectangle 11"/>
          <p:cNvSpPr/>
          <p:nvPr/>
        </p:nvSpPr>
        <p:spPr>
          <a:xfrm>
            <a:off x="1690688" y="2716213"/>
            <a:ext cx="357187" cy="328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r>
              <a:rPr lang="en-GB" sz="1500">
                <a:solidFill>
                  <a:srgbClr val="FFFFFF"/>
                </a:solidFill>
              </a:rPr>
              <a:t>1</a:t>
            </a:r>
          </a:p>
        </p:txBody>
      </p:sp>
      <p:sp>
        <p:nvSpPr>
          <p:cNvPr id="13" name="Rectangle 12"/>
          <p:cNvSpPr/>
          <p:nvPr/>
        </p:nvSpPr>
        <p:spPr>
          <a:xfrm>
            <a:off x="1690688" y="3154363"/>
            <a:ext cx="357187" cy="330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r>
              <a:rPr lang="en-GB" sz="1500">
                <a:solidFill>
                  <a:srgbClr val="FFFFFF"/>
                </a:solidFill>
              </a:rPr>
              <a:t>2</a:t>
            </a:r>
          </a:p>
        </p:txBody>
      </p:sp>
      <p:sp>
        <p:nvSpPr>
          <p:cNvPr id="14" name="Rectangle 13"/>
          <p:cNvSpPr/>
          <p:nvPr/>
        </p:nvSpPr>
        <p:spPr>
          <a:xfrm>
            <a:off x="1690688" y="3595688"/>
            <a:ext cx="357187" cy="328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r>
              <a:rPr lang="en-GB" sz="1500">
                <a:solidFill>
                  <a:srgbClr val="FFFFFF"/>
                </a:solidFill>
              </a:rPr>
              <a:t>3</a:t>
            </a:r>
          </a:p>
        </p:txBody>
      </p:sp>
      <p:sp>
        <p:nvSpPr>
          <p:cNvPr id="15" name="Rectangle 14"/>
          <p:cNvSpPr/>
          <p:nvPr/>
        </p:nvSpPr>
        <p:spPr>
          <a:xfrm>
            <a:off x="1690688" y="4032250"/>
            <a:ext cx="357187" cy="330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r>
              <a:rPr lang="en-GB" sz="1500">
                <a:solidFill>
                  <a:srgbClr val="FFFFFF"/>
                </a:solidFill>
              </a:rPr>
              <a:t>4</a:t>
            </a:r>
          </a:p>
        </p:txBody>
      </p:sp>
      <p:sp>
        <p:nvSpPr>
          <p:cNvPr id="16" name="Rectangle 15"/>
          <p:cNvSpPr/>
          <p:nvPr/>
        </p:nvSpPr>
        <p:spPr>
          <a:xfrm>
            <a:off x="1690688" y="4473575"/>
            <a:ext cx="357187" cy="330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r>
              <a:rPr lang="en-GB" sz="1500">
                <a:solidFill>
                  <a:srgbClr val="FFFFFF"/>
                </a:solidFill>
              </a:rPr>
              <a:t>5</a:t>
            </a:r>
          </a:p>
        </p:txBody>
      </p:sp>
      <p:sp>
        <p:nvSpPr>
          <p:cNvPr id="17" name="Rectangle 16"/>
          <p:cNvSpPr/>
          <p:nvPr/>
        </p:nvSpPr>
        <p:spPr>
          <a:xfrm>
            <a:off x="2227263" y="4911725"/>
            <a:ext cx="5726112" cy="328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endParaRPr lang="en-GB" sz="1500">
              <a:solidFill>
                <a:srgbClr val="FFFFFF"/>
              </a:solidFill>
            </a:endParaRPr>
          </a:p>
        </p:txBody>
      </p:sp>
      <p:sp>
        <p:nvSpPr>
          <p:cNvPr id="19" name="Rectangle 18"/>
          <p:cNvSpPr/>
          <p:nvPr/>
        </p:nvSpPr>
        <p:spPr>
          <a:xfrm>
            <a:off x="1690688" y="4911725"/>
            <a:ext cx="357187" cy="3286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r>
              <a:rPr lang="en-GB" sz="1500">
                <a:solidFill>
                  <a:srgbClr val="FFFFFF"/>
                </a:solidFill>
              </a:rPr>
              <a:t>6</a:t>
            </a:r>
          </a:p>
        </p:txBody>
      </p:sp>
      <p:sp>
        <p:nvSpPr>
          <p:cNvPr id="20" name="Rectangle 19"/>
          <p:cNvSpPr/>
          <p:nvPr/>
        </p:nvSpPr>
        <p:spPr>
          <a:xfrm>
            <a:off x="2227263" y="5351463"/>
            <a:ext cx="5726112" cy="330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endParaRPr lang="en-GB" sz="1500">
              <a:solidFill>
                <a:srgbClr val="FFFFFF"/>
              </a:solidFill>
            </a:endParaRPr>
          </a:p>
        </p:txBody>
      </p:sp>
      <p:sp>
        <p:nvSpPr>
          <p:cNvPr id="9237" name="Rectangle 20"/>
          <p:cNvSpPr>
            <a:spLocks noChangeArrowheads="1"/>
          </p:cNvSpPr>
          <p:nvPr/>
        </p:nvSpPr>
        <p:spPr bwMode="auto">
          <a:xfrm>
            <a:off x="2286000" y="5351463"/>
            <a:ext cx="5546725" cy="323850"/>
          </a:xfrm>
          <a:prstGeom prst="rect">
            <a:avLst/>
          </a:prstGeom>
          <a:noFill/>
          <a:ln w="9525">
            <a:noFill/>
            <a:miter lim="800000"/>
            <a:headEnd/>
            <a:tailEnd/>
          </a:ln>
        </p:spPr>
        <p:txBody>
          <a:bodyPr>
            <a:prstTxWarp prst="textNoShape">
              <a:avLst/>
            </a:prstTxWarp>
            <a:spAutoFit/>
          </a:bodyPr>
          <a:lstStyle/>
          <a:p>
            <a:r>
              <a:rPr lang="en-GB" sz="1500" dirty="0" smtClean="0">
                <a:solidFill>
                  <a:srgbClr val="FFFFFF"/>
                </a:solidFill>
                <a:latin typeface="Calibri" pitchFamily="-110" charset="0"/>
              </a:rPr>
              <a:t>Bonnie Thompson LMT</a:t>
            </a:r>
            <a:endParaRPr lang="en-GB" sz="1500" dirty="0">
              <a:solidFill>
                <a:srgbClr val="FFFFFF"/>
              </a:solidFill>
              <a:latin typeface="Calibri" pitchFamily="-110" charset="0"/>
            </a:endParaRPr>
          </a:p>
        </p:txBody>
      </p:sp>
      <p:sp>
        <p:nvSpPr>
          <p:cNvPr id="22" name="Rectangle 21"/>
          <p:cNvSpPr/>
          <p:nvPr/>
        </p:nvSpPr>
        <p:spPr>
          <a:xfrm>
            <a:off x="1690688" y="5351463"/>
            <a:ext cx="357187" cy="330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r>
              <a:rPr lang="en-GB" sz="1500">
                <a:solidFill>
                  <a:srgbClr val="FFFFFF"/>
                </a:solidFill>
              </a:rPr>
              <a:t>7</a:t>
            </a:r>
          </a:p>
        </p:txBody>
      </p:sp>
      <p:sp>
        <p:nvSpPr>
          <p:cNvPr id="23" name="Rectangle 22"/>
          <p:cNvSpPr/>
          <p:nvPr/>
        </p:nvSpPr>
        <p:spPr>
          <a:xfrm>
            <a:off x="2227263" y="5791200"/>
            <a:ext cx="5726112" cy="3286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endParaRPr lang="en-GB" sz="1500">
              <a:solidFill>
                <a:srgbClr val="FFFFFF"/>
              </a:solidFill>
            </a:endParaRPr>
          </a:p>
        </p:txBody>
      </p:sp>
      <p:sp>
        <p:nvSpPr>
          <p:cNvPr id="9240" name="Rectangle 23"/>
          <p:cNvSpPr>
            <a:spLocks noChangeArrowheads="1"/>
          </p:cNvSpPr>
          <p:nvPr/>
        </p:nvSpPr>
        <p:spPr bwMode="auto">
          <a:xfrm>
            <a:off x="2286000" y="5791200"/>
            <a:ext cx="5546725" cy="323850"/>
          </a:xfrm>
          <a:prstGeom prst="rect">
            <a:avLst/>
          </a:prstGeom>
          <a:noFill/>
          <a:ln w="9525">
            <a:noFill/>
            <a:miter lim="800000"/>
            <a:headEnd/>
            <a:tailEnd/>
          </a:ln>
        </p:spPr>
        <p:txBody>
          <a:bodyPr>
            <a:prstTxWarp prst="textNoShape">
              <a:avLst/>
            </a:prstTxWarp>
            <a:spAutoFit/>
          </a:bodyPr>
          <a:lstStyle/>
          <a:p>
            <a:r>
              <a:rPr lang="en-US" sz="1500" dirty="0" smtClean="0">
                <a:solidFill>
                  <a:srgbClr val="FFFFFF"/>
                </a:solidFill>
                <a:latin typeface="Calibri" pitchFamily="-110" charset="0"/>
              </a:rPr>
              <a:t>Jamie Alagna LMT </a:t>
            </a:r>
            <a:endParaRPr lang="en-GB" sz="1500" dirty="0">
              <a:solidFill>
                <a:srgbClr val="FFFFFF"/>
              </a:solidFill>
              <a:latin typeface="Calibri" pitchFamily="-110" charset="0"/>
            </a:endParaRPr>
          </a:p>
        </p:txBody>
      </p:sp>
      <p:sp>
        <p:nvSpPr>
          <p:cNvPr id="25" name="Rectangle 24"/>
          <p:cNvSpPr/>
          <p:nvPr/>
        </p:nvSpPr>
        <p:spPr>
          <a:xfrm>
            <a:off x="1690688" y="5791200"/>
            <a:ext cx="357187" cy="3286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r>
              <a:rPr lang="en-GB" sz="1500">
                <a:solidFill>
                  <a:srgbClr val="FFFFFF"/>
                </a:solidFill>
              </a:rPr>
              <a:t>8</a:t>
            </a:r>
          </a:p>
        </p:txBody>
      </p:sp>
      <p:sp>
        <p:nvSpPr>
          <p:cNvPr id="27" name="Rectangle 26"/>
          <p:cNvSpPr/>
          <p:nvPr/>
        </p:nvSpPr>
        <p:spPr>
          <a:xfrm>
            <a:off x="2227263" y="4911725"/>
            <a:ext cx="5726112" cy="3286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endParaRPr lang="en-GB" sz="1500">
              <a:solidFill>
                <a:srgbClr val="FFFFFF"/>
              </a:solidFill>
            </a:endParaRPr>
          </a:p>
        </p:txBody>
      </p:sp>
      <p:sp>
        <p:nvSpPr>
          <p:cNvPr id="9243" name="Rectangle 10"/>
          <p:cNvSpPr>
            <a:spLocks noChangeArrowheads="1"/>
          </p:cNvSpPr>
          <p:nvPr/>
        </p:nvSpPr>
        <p:spPr bwMode="auto">
          <a:xfrm>
            <a:off x="2346325" y="4911725"/>
            <a:ext cx="5486400" cy="323850"/>
          </a:xfrm>
          <a:prstGeom prst="rect">
            <a:avLst/>
          </a:prstGeom>
          <a:noFill/>
          <a:ln w="9525">
            <a:noFill/>
            <a:miter lim="800000"/>
            <a:headEnd/>
            <a:tailEnd/>
          </a:ln>
        </p:spPr>
        <p:txBody>
          <a:bodyPr>
            <a:prstTxWarp prst="textNoShape">
              <a:avLst/>
            </a:prstTxWarp>
            <a:spAutoFit/>
          </a:bodyPr>
          <a:lstStyle/>
          <a:p>
            <a:r>
              <a:rPr lang="en-GB" sz="1500" dirty="0" smtClean="0">
                <a:solidFill>
                  <a:srgbClr val="FFFFFF"/>
                </a:solidFill>
                <a:latin typeface="Calibri" pitchFamily="-110" charset="0"/>
              </a:rPr>
              <a:t>Paula Bergs LMT</a:t>
            </a:r>
            <a:endParaRPr lang="en-GB" sz="1500" dirty="0">
              <a:solidFill>
                <a:srgbClr val="FFFFFF"/>
              </a:solidFill>
              <a:latin typeface="Calibri" pitchFamily="-110" charset="0"/>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219200" y="5791200"/>
            <a:ext cx="2590800" cy="830997"/>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400" dirty="0" smtClean="0"/>
              <a:t>David G. Simons	</a:t>
            </a:r>
            <a:endParaRPr lang="en-US" sz="2400" dirty="0"/>
          </a:p>
        </p:txBody>
      </p:sp>
      <p:pic>
        <p:nvPicPr>
          <p:cNvPr id="46085" name="Picture 5" descr="Untitled6-2"/>
          <p:cNvPicPr>
            <a:picLocks noChangeAspect="1" noChangeArrowheads="1"/>
          </p:cNvPicPr>
          <p:nvPr/>
        </p:nvPicPr>
        <p:blipFill>
          <a:blip r:embed="rId3"/>
          <a:srcRect/>
          <a:stretch>
            <a:fillRect/>
          </a:stretch>
        </p:blipFill>
        <p:spPr bwMode="auto">
          <a:xfrm>
            <a:off x="3810001" y="2078347"/>
            <a:ext cx="3591500" cy="455105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ubtitle 3"/>
          <p:cNvSpPr>
            <a:spLocks noGrp="1"/>
          </p:cNvSpPr>
          <p:nvPr>
            <p:ph type="subTitle" idx="1"/>
          </p:nvPr>
        </p:nvSpPr>
        <p:spPr>
          <a:xfrm>
            <a:off x="228600" y="5715000"/>
            <a:ext cx="4491038" cy="914400"/>
          </a:xfrm>
        </p:spPr>
        <p:txBody>
          <a:bodyPr>
            <a:normAutofit fontScale="85000" lnSpcReduction="10000"/>
          </a:bodyPr>
          <a:lstStyle/>
          <a:p>
            <a:r>
              <a:rPr lang="en-GB" dirty="0" smtClean="0">
                <a:latin typeface="Arial" pitchFamily="-110" charset="0"/>
                <a:ea typeface="Arial" pitchFamily="-110" charset="0"/>
                <a:cs typeface="Arial" pitchFamily="-110" charset="0"/>
              </a:rPr>
              <a:t>European Neuromuscular Therapy</a:t>
            </a:r>
          </a:p>
          <a:p>
            <a:r>
              <a:rPr lang="en-GB" dirty="0" smtClean="0">
                <a:latin typeface="Arial" pitchFamily="-110" charset="0"/>
                <a:ea typeface="Arial" pitchFamily="-110" charset="0"/>
                <a:cs typeface="Arial" pitchFamily="-110" charset="0"/>
              </a:rPr>
              <a:t>Higher Diploma 2011</a:t>
            </a:r>
            <a:endParaRPr lang="en-GB" dirty="0">
              <a:latin typeface="Arial" pitchFamily="-110" charset="0"/>
              <a:ea typeface="Arial" pitchFamily="-110" charset="0"/>
              <a:cs typeface="Arial" pitchFamily="-110" charset="0"/>
            </a:endParaRPr>
          </a:p>
        </p:txBody>
      </p:sp>
      <p:sp>
        <p:nvSpPr>
          <p:cNvPr id="6147" name="Title 4"/>
          <p:cNvSpPr>
            <a:spLocks noGrp="1"/>
          </p:cNvSpPr>
          <p:nvPr>
            <p:ph type="ctrTitle"/>
          </p:nvPr>
        </p:nvSpPr>
        <p:spPr>
          <a:xfrm>
            <a:off x="228600" y="4038600"/>
            <a:ext cx="4495800" cy="2368551"/>
          </a:xfrm>
        </p:spPr>
        <p:txBody>
          <a:bodyPr/>
          <a:lstStyle/>
          <a:p>
            <a:r>
              <a:rPr lang="en-GB" dirty="0" smtClean="0">
                <a:latin typeface="Tahoma" pitchFamily="-110" charset="0"/>
                <a:ea typeface="Tahoma" pitchFamily="-110" charset="0"/>
                <a:cs typeface="Tahoma" pitchFamily="-110" charset="0"/>
              </a:rPr>
              <a:t>Foundations</a:t>
            </a:r>
            <a:br>
              <a:rPr lang="en-GB" dirty="0" smtClean="0">
                <a:latin typeface="Tahoma" pitchFamily="-110" charset="0"/>
                <a:ea typeface="Tahoma" pitchFamily="-110" charset="0"/>
                <a:cs typeface="Tahoma" pitchFamily="-110" charset="0"/>
              </a:rPr>
            </a:br>
            <a:r>
              <a:rPr lang="en-GB" sz="2000" dirty="0" smtClean="0">
                <a:latin typeface="Tahoma" pitchFamily="-110" charset="0"/>
                <a:ea typeface="Tahoma" pitchFamily="-110" charset="0"/>
                <a:cs typeface="Tahoma" pitchFamily="-110" charset="0"/>
              </a:rPr>
              <a:t>Weekend 1</a:t>
            </a:r>
            <a:endParaRPr lang="en-GB" dirty="0">
              <a:latin typeface="Tahoma" pitchFamily="-110" charset="0"/>
              <a:ea typeface="Tahoma" pitchFamily="-110" charset="0"/>
              <a:cs typeface="Tahoma" pitchFamily="-110" charset="0"/>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Oval 155"/>
          <p:cNvSpPr>
            <a:spLocks noChangeArrowheads="1"/>
          </p:cNvSpPr>
          <p:nvPr/>
        </p:nvSpPr>
        <p:spPr bwMode="auto">
          <a:xfrm>
            <a:off x="5519738" y="3281363"/>
            <a:ext cx="1447800" cy="1447800"/>
          </a:xfrm>
          <a:prstGeom prst="ellipse">
            <a:avLst/>
          </a:prstGeom>
          <a:solidFill>
            <a:schemeClr val="folHlink"/>
          </a:solidFill>
          <a:ln w="9525">
            <a:noFill/>
            <a:round/>
            <a:headEnd/>
            <a:tailEnd/>
          </a:ln>
        </p:spPr>
        <p:txBody>
          <a:bodyPr wrap="none" anchor="ctr">
            <a:prstTxWarp prst="textNoShape">
              <a:avLst/>
            </a:prstTxWarp>
          </a:bodyPr>
          <a:lstStyle/>
          <a:p>
            <a:endParaRPr lang="en-GB">
              <a:latin typeface="Calibri" pitchFamily="-110" charset="0"/>
            </a:endParaRPr>
          </a:p>
        </p:txBody>
      </p:sp>
      <p:sp>
        <p:nvSpPr>
          <p:cNvPr id="11267" name="AutoShape 156"/>
          <p:cNvSpPr>
            <a:spLocks noChangeArrowheads="1"/>
          </p:cNvSpPr>
          <p:nvPr/>
        </p:nvSpPr>
        <p:spPr bwMode="auto">
          <a:xfrm rot="-3295887">
            <a:off x="6072188" y="2738438"/>
            <a:ext cx="1447800" cy="1524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53" y="11015"/>
                </a:moveTo>
                <a:cubicBezTo>
                  <a:pt x="17955" y="10944"/>
                  <a:pt x="17957" y="10872"/>
                  <a:pt x="17957" y="10800"/>
                </a:cubicBezTo>
                <a:cubicBezTo>
                  <a:pt x="17957" y="6847"/>
                  <a:pt x="14752" y="3643"/>
                  <a:pt x="10800" y="3643"/>
                </a:cubicBezTo>
                <a:cubicBezTo>
                  <a:pt x="8755" y="3642"/>
                  <a:pt x="6809" y="4517"/>
                  <a:pt x="5451" y="6044"/>
                </a:cubicBezTo>
                <a:lnTo>
                  <a:pt x="2728" y="3624"/>
                </a:lnTo>
                <a:cubicBezTo>
                  <a:pt x="4778" y="1318"/>
                  <a:pt x="7715" y="-1"/>
                  <a:pt x="10800" y="0"/>
                </a:cubicBezTo>
                <a:cubicBezTo>
                  <a:pt x="16764" y="0"/>
                  <a:pt x="21600" y="4835"/>
                  <a:pt x="21600" y="10800"/>
                </a:cubicBezTo>
                <a:cubicBezTo>
                  <a:pt x="21600" y="10908"/>
                  <a:pt x="21598" y="11017"/>
                  <a:pt x="21595" y="11125"/>
                </a:cubicBezTo>
                <a:lnTo>
                  <a:pt x="24293" y="11207"/>
                </a:lnTo>
                <a:lnTo>
                  <a:pt x="19638" y="15590"/>
                </a:lnTo>
                <a:lnTo>
                  <a:pt x="15254" y="10934"/>
                </a:lnTo>
                <a:lnTo>
                  <a:pt x="17953" y="11015"/>
                </a:lnTo>
                <a:close/>
              </a:path>
            </a:pathLst>
          </a:custGeom>
          <a:solidFill>
            <a:schemeClr val="accent2"/>
          </a:solidFill>
          <a:ln w="9525">
            <a:noFill/>
            <a:miter lim="800000"/>
            <a:headEnd/>
            <a:tailEnd/>
          </a:ln>
        </p:spPr>
        <p:txBody>
          <a:bodyPr wrap="none" anchor="ctr">
            <a:prstTxWarp prst="textNoShape">
              <a:avLst/>
            </a:prstTxWarp>
          </a:bodyPr>
          <a:lstStyle/>
          <a:p>
            <a:endParaRPr lang="en-GB">
              <a:latin typeface="Calibri" pitchFamily="-110" charset="0"/>
            </a:endParaRPr>
          </a:p>
        </p:txBody>
      </p:sp>
      <p:sp>
        <p:nvSpPr>
          <p:cNvPr id="11268" name="Oval 158"/>
          <p:cNvSpPr>
            <a:spLocks noChangeArrowheads="1"/>
          </p:cNvSpPr>
          <p:nvPr/>
        </p:nvSpPr>
        <p:spPr bwMode="auto">
          <a:xfrm>
            <a:off x="5556250" y="3317875"/>
            <a:ext cx="1374775" cy="1374775"/>
          </a:xfrm>
          <a:prstGeom prst="ellipse">
            <a:avLst/>
          </a:prstGeom>
          <a:solidFill>
            <a:schemeClr val="accent2"/>
          </a:solidFill>
          <a:ln w="9525">
            <a:noFill/>
            <a:round/>
            <a:headEnd/>
            <a:tailEnd/>
          </a:ln>
        </p:spPr>
        <p:txBody>
          <a:bodyPr wrap="none" anchor="ctr">
            <a:prstTxWarp prst="textNoShape">
              <a:avLst/>
            </a:prstTxWarp>
          </a:bodyPr>
          <a:lstStyle/>
          <a:p>
            <a:endParaRPr lang="en-GB">
              <a:latin typeface="Calibri" pitchFamily="-110" charset="0"/>
            </a:endParaRPr>
          </a:p>
        </p:txBody>
      </p:sp>
      <p:sp>
        <p:nvSpPr>
          <p:cNvPr id="77983" name="Oval 159"/>
          <p:cNvSpPr>
            <a:spLocks noChangeArrowheads="1"/>
          </p:cNvSpPr>
          <p:nvPr/>
        </p:nvSpPr>
        <p:spPr bwMode="auto">
          <a:xfrm flipH="1">
            <a:off x="5754688" y="3338513"/>
            <a:ext cx="982662" cy="654050"/>
          </a:xfrm>
          <a:prstGeom prst="ellipse">
            <a:avLst/>
          </a:prstGeom>
          <a:gradFill rotWithShape="1">
            <a:gsLst>
              <a:gs pos="0">
                <a:schemeClr val="accent2">
                  <a:gamma/>
                  <a:tint val="0"/>
                  <a:invGamma/>
                </a:schemeClr>
              </a:gs>
              <a:gs pos="100000">
                <a:schemeClr val="accent2"/>
              </a:gs>
            </a:gsLst>
            <a:lin ang="5400000" scaled="1"/>
          </a:gradFill>
          <a:ln w="9525">
            <a:noFill/>
            <a:round/>
            <a:headEnd/>
            <a:tailEnd/>
          </a:ln>
          <a:effectLst/>
        </p:spPr>
        <p:txBody>
          <a:bodyPr wrap="none" anchor="ctr">
            <a:prstTxWarp prst="textNoShape">
              <a:avLst/>
            </a:prstTxWarp>
          </a:bodyPr>
          <a:lstStyle/>
          <a:p>
            <a:endParaRPr lang="ru-RU" b="1">
              <a:solidFill>
                <a:schemeClr val="bg1"/>
              </a:solidFill>
            </a:endParaRPr>
          </a:p>
        </p:txBody>
      </p:sp>
      <p:sp>
        <p:nvSpPr>
          <p:cNvPr id="11270" name="Oval 135"/>
          <p:cNvSpPr>
            <a:spLocks noChangeArrowheads="1"/>
          </p:cNvSpPr>
          <p:nvPr/>
        </p:nvSpPr>
        <p:spPr bwMode="auto">
          <a:xfrm>
            <a:off x="3919538" y="3281363"/>
            <a:ext cx="1447800" cy="1447800"/>
          </a:xfrm>
          <a:prstGeom prst="ellipse">
            <a:avLst/>
          </a:prstGeom>
          <a:solidFill>
            <a:schemeClr val="folHlink"/>
          </a:solidFill>
          <a:ln w="9525">
            <a:noFill/>
            <a:round/>
            <a:headEnd/>
            <a:tailEnd/>
          </a:ln>
        </p:spPr>
        <p:txBody>
          <a:bodyPr wrap="none" anchor="ctr">
            <a:prstTxWarp prst="textNoShape">
              <a:avLst/>
            </a:prstTxWarp>
          </a:bodyPr>
          <a:lstStyle/>
          <a:p>
            <a:endParaRPr lang="en-GB">
              <a:latin typeface="Calibri" pitchFamily="-110" charset="0"/>
            </a:endParaRPr>
          </a:p>
        </p:txBody>
      </p:sp>
      <p:sp>
        <p:nvSpPr>
          <p:cNvPr id="11271" name="AutoShape 136"/>
          <p:cNvSpPr>
            <a:spLocks noChangeArrowheads="1"/>
          </p:cNvSpPr>
          <p:nvPr/>
        </p:nvSpPr>
        <p:spPr bwMode="auto">
          <a:xfrm rot="-3295887">
            <a:off x="4471988" y="2738438"/>
            <a:ext cx="1447800" cy="1524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53" y="11015"/>
                </a:moveTo>
                <a:cubicBezTo>
                  <a:pt x="17955" y="10944"/>
                  <a:pt x="17957" y="10872"/>
                  <a:pt x="17957" y="10800"/>
                </a:cubicBezTo>
                <a:cubicBezTo>
                  <a:pt x="17957" y="6847"/>
                  <a:pt x="14752" y="3643"/>
                  <a:pt x="10800" y="3643"/>
                </a:cubicBezTo>
                <a:cubicBezTo>
                  <a:pt x="8755" y="3642"/>
                  <a:pt x="6809" y="4517"/>
                  <a:pt x="5451" y="6044"/>
                </a:cubicBezTo>
                <a:lnTo>
                  <a:pt x="2728" y="3624"/>
                </a:lnTo>
                <a:cubicBezTo>
                  <a:pt x="4778" y="1318"/>
                  <a:pt x="7715" y="-1"/>
                  <a:pt x="10800" y="0"/>
                </a:cubicBezTo>
                <a:cubicBezTo>
                  <a:pt x="16764" y="0"/>
                  <a:pt x="21600" y="4835"/>
                  <a:pt x="21600" y="10800"/>
                </a:cubicBezTo>
                <a:cubicBezTo>
                  <a:pt x="21600" y="10908"/>
                  <a:pt x="21598" y="11017"/>
                  <a:pt x="21595" y="11125"/>
                </a:cubicBezTo>
                <a:lnTo>
                  <a:pt x="24293" y="11207"/>
                </a:lnTo>
                <a:lnTo>
                  <a:pt x="19638" y="15590"/>
                </a:lnTo>
                <a:lnTo>
                  <a:pt x="15254" y="10934"/>
                </a:lnTo>
                <a:lnTo>
                  <a:pt x="17953" y="11015"/>
                </a:lnTo>
                <a:close/>
              </a:path>
            </a:pathLst>
          </a:custGeom>
          <a:solidFill>
            <a:schemeClr val="accent1"/>
          </a:solidFill>
          <a:ln w="9525">
            <a:noFill/>
            <a:miter lim="800000"/>
            <a:headEnd/>
            <a:tailEnd/>
          </a:ln>
        </p:spPr>
        <p:txBody>
          <a:bodyPr wrap="none" anchor="ctr">
            <a:prstTxWarp prst="textNoShape">
              <a:avLst/>
            </a:prstTxWarp>
          </a:bodyPr>
          <a:lstStyle/>
          <a:p>
            <a:endParaRPr lang="en-GB">
              <a:latin typeface="Calibri" pitchFamily="-110" charset="0"/>
            </a:endParaRPr>
          </a:p>
        </p:txBody>
      </p:sp>
      <p:sp>
        <p:nvSpPr>
          <p:cNvPr id="11272" name="Rectangle 92"/>
          <p:cNvSpPr>
            <a:spLocks noChangeArrowheads="1"/>
          </p:cNvSpPr>
          <p:nvPr/>
        </p:nvSpPr>
        <p:spPr bwMode="auto">
          <a:xfrm>
            <a:off x="7729538" y="4424363"/>
            <a:ext cx="304800" cy="914400"/>
          </a:xfrm>
          <a:prstGeom prst="rect">
            <a:avLst/>
          </a:prstGeom>
          <a:solidFill>
            <a:schemeClr val="hlink"/>
          </a:solidFill>
          <a:ln w="9525">
            <a:noFill/>
            <a:miter lim="800000"/>
            <a:headEnd/>
            <a:tailEnd/>
          </a:ln>
        </p:spPr>
        <p:txBody>
          <a:bodyPr wrap="none" anchor="ctr">
            <a:prstTxWarp prst="textNoShape">
              <a:avLst/>
            </a:prstTxWarp>
          </a:bodyPr>
          <a:lstStyle/>
          <a:p>
            <a:endParaRPr lang="en-GB">
              <a:latin typeface="Calibri" pitchFamily="-110" charset="0"/>
            </a:endParaRPr>
          </a:p>
        </p:txBody>
      </p:sp>
      <p:sp>
        <p:nvSpPr>
          <p:cNvPr id="11273" name="AutoShape 82"/>
          <p:cNvSpPr>
            <a:spLocks noChangeArrowheads="1"/>
          </p:cNvSpPr>
          <p:nvPr/>
        </p:nvSpPr>
        <p:spPr bwMode="auto">
          <a:xfrm rot="16200000" flipH="1">
            <a:off x="7083426" y="5260975"/>
            <a:ext cx="990600" cy="9175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hlink"/>
          </a:solidFill>
          <a:ln w="9525">
            <a:noFill/>
            <a:miter lim="800000"/>
            <a:headEnd/>
            <a:tailEnd/>
          </a:ln>
        </p:spPr>
        <p:txBody>
          <a:bodyPr wrap="none" anchor="ctr">
            <a:prstTxWarp prst="textNoShape">
              <a:avLst/>
            </a:prstTxWarp>
          </a:bodyPr>
          <a:lstStyle/>
          <a:p>
            <a:endParaRPr lang="en-GB">
              <a:latin typeface="Calibri" pitchFamily="-110" charset="0"/>
            </a:endParaRPr>
          </a:p>
        </p:txBody>
      </p:sp>
      <p:sp>
        <p:nvSpPr>
          <p:cNvPr id="11274" name="Oval 151"/>
          <p:cNvSpPr>
            <a:spLocks noChangeArrowheads="1"/>
          </p:cNvSpPr>
          <p:nvPr/>
        </p:nvSpPr>
        <p:spPr bwMode="auto">
          <a:xfrm>
            <a:off x="7121525" y="3300413"/>
            <a:ext cx="1447800" cy="1447800"/>
          </a:xfrm>
          <a:prstGeom prst="ellipse">
            <a:avLst/>
          </a:prstGeom>
          <a:solidFill>
            <a:schemeClr val="folHlink"/>
          </a:solidFill>
          <a:ln w="9525">
            <a:noFill/>
            <a:round/>
            <a:headEnd/>
            <a:tailEnd/>
          </a:ln>
        </p:spPr>
        <p:txBody>
          <a:bodyPr wrap="none" anchor="ctr">
            <a:prstTxWarp prst="textNoShape">
              <a:avLst/>
            </a:prstTxWarp>
          </a:bodyPr>
          <a:lstStyle/>
          <a:p>
            <a:endParaRPr lang="en-GB">
              <a:latin typeface="Calibri" pitchFamily="-110" charset="0"/>
            </a:endParaRPr>
          </a:p>
        </p:txBody>
      </p:sp>
      <p:sp>
        <p:nvSpPr>
          <p:cNvPr id="11275" name="Oval 152"/>
          <p:cNvSpPr>
            <a:spLocks noChangeArrowheads="1"/>
          </p:cNvSpPr>
          <p:nvPr/>
        </p:nvSpPr>
        <p:spPr bwMode="auto">
          <a:xfrm>
            <a:off x="7158038" y="3336925"/>
            <a:ext cx="1374775" cy="1374775"/>
          </a:xfrm>
          <a:prstGeom prst="ellipse">
            <a:avLst/>
          </a:prstGeom>
          <a:solidFill>
            <a:schemeClr val="hlink"/>
          </a:solidFill>
          <a:ln w="9525">
            <a:noFill/>
            <a:round/>
            <a:headEnd/>
            <a:tailEnd/>
          </a:ln>
        </p:spPr>
        <p:txBody>
          <a:bodyPr wrap="none" anchor="ctr">
            <a:prstTxWarp prst="textNoShape">
              <a:avLst/>
            </a:prstTxWarp>
          </a:bodyPr>
          <a:lstStyle/>
          <a:p>
            <a:endParaRPr lang="en-GB">
              <a:latin typeface="Calibri" pitchFamily="-110" charset="0"/>
            </a:endParaRPr>
          </a:p>
        </p:txBody>
      </p:sp>
      <p:sp>
        <p:nvSpPr>
          <p:cNvPr id="77977" name="Oval 153"/>
          <p:cNvSpPr>
            <a:spLocks noChangeArrowheads="1"/>
          </p:cNvSpPr>
          <p:nvPr/>
        </p:nvSpPr>
        <p:spPr bwMode="auto">
          <a:xfrm flipH="1">
            <a:off x="7358063" y="3375025"/>
            <a:ext cx="982662" cy="654050"/>
          </a:xfrm>
          <a:prstGeom prst="ellipse">
            <a:avLst/>
          </a:prstGeom>
          <a:gradFill rotWithShape="1">
            <a:gsLst>
              <a:gs pos="0">
                <a:schemeClr val="hlink">
                  <a:gamma/>
                  <a:tint val="0"/>
                  <a:invGamma/>
                </a:schemeClr>
              </a:gs>
              <a:gs pos="100000">
                <a:schemeClr val="hlink"/>
              </a:gs>
            </a:gsLst>
            <a:lin ang="5400000" scaled="1"/>
          </a:gradFill>
          <a:ln w="9525">
            <a:noFill/>
            <a:round/>
            <a:headEnd/>
            <a:tailEnd/>
          </a:ln>
          <a:effectLst/>
        </p:spPr>
        <p:txBody>
          <a:bodyPr wrap="none" anchor="ctr">
            <a:prstTxWarp prst="textNoShape">
              <a:avLst/>
            </a:prstTxWarp>
          </a:bodyPr>
          <a:lstStyle/>
          <a:p>
            <a:endParaRPr lang="ru-RU" b="1">
              <a:solidFill>
                <a:schemeClr val="bg1"/>
              </a:solidFill>
            </a:endParaRPr>
          </a:p>
        </p:txBody>
      </p:sp>
      <p:sp>
        <p:nvSpPr>
          <p:cNvPr id="11277" name="AutoShape 67"/>
          <p:cNvSpPr>
            <a:spLocks noChangeArrowheads="1"/>
          </p:cNvSpPr>
          <p:nvPr/>
        </p:nvSpPr>
        <p:spPr bwMode="auto">
          <a:xfrm rot="-3295887">
            <a:off x="2890838" y="2738438"/>
            <a:ext cx="1447800" cy="1524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53" y="11015"/>
                </a:moveTo>
                <a:cubicBezTo>
                  <a:pt x="17955" y="10944"/>
                  <a:pt x="17957" y="10872"/>
                  <a:pt x="17957" y="10800"/>
                </a:cubicBezTo>
                <a:cubicBezTo>
                  <a:pt x="17957" y="6847"/>
                  <a:pt x="14752" y="3643"/>
                  <a:pt x="10800" y="3643"/>
                </a:cubicBezTo>
                <a:cubicBezTo>
                  <a:pt x="8755" y="3642"/>
                  <a:pt x="6809" y="4517"/>
                  <a:pt x="5451" y="6044"/>
                </a:cubicBezTo>
                <a:lnTo>
                  <a:pt x="2728" y="3624"/>
                </a:lnTo>
                <a:cubicBezTo>
                  <a:pt x="4778" y="1318"/>
                  <a:pt x="7715" y="-1"/>
                  <a:pt x="10800" y="0"/>
                </a:cubicBezTo>
                <a:cubicBezTo>
                  <a:pt x="16764" y="0"/>
                  <a:pt x="21600" y="4835"/>
                  <a:pt x="21600" y="10800"/>
                </a:cubicBezTo>
                <a:cubicBezTo>
                  <a:pt x="21600" y="10908"/>
                  <a:pt x="21598" y="11017"/>
                  <a:pt x="21595" y="11125"/>
                </a:cubicBezTo>
                <a:lnTo>
                  <a:pt x="24293" y="11207"/>
                </a:lnTo>
                <a:lnTo>
                  <a:pt x="19638" y="15590"/>
                </a:lnTo>
                <a:lnTo>
                  <a:pt x="15254" y="10934"/>
                </a:lnTo>
                <a:lnTo>
                  <a:pt x="17953" y="11015"/>
                </a:lnTo>
                <a:close/>
              </a:path>
            </a:pathLst>
          </a:custGeom>
          <a:solidFill>
            <a:schemeClr val="bg2"/>
          </a:solidFill>
          <a:ln w="9525">
            <a:noFill/>
            <a:miter lim="800000"/>
            <a:headEnd/>
            <a:tailEnd/>
          </a:ln>
        </p:spPr>
        <p:txBody>
          <a:bodyPr wrap="none" anchor="ctr">
            <a:prstTxWarp prst="textNoShape">
              <a:avLst/>
            </a:prstTxWarp>
          </a:bodyPr>
          <a:lstStyle/>
          <a:p>
            <a:endParaRPr lang="en-GB">
              <a:latin typeface="Calibri" pitchFamily="-110" charset="0"/>
            </a:endParaRPr>
          </a:p>
        </p:txBody>
      </p:sp>
      <p:sp>
        <p:nvSpPr>
          <p:cNvPr id="11278" name="AutoShape 85"/>
          <p:cNvSpPr>
            <a:spLocks noChangeArrowheads="1"/>
          </p:cNvSpPr>
          <p:nvPr/>
        </p:nvSpPr>
        <p:spPr bwMode="auto">
          <a:xfrm rot="10800000">
            <a:off x="5791200" y="5638800"/>
            <a:ext cx="12192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noFill/>
            <a:miter lim="800000"/>
            <a:headEnd/>
            <a:tailEnd/>
          </a:ln>
        </p:spPr>
        <p:txBody>
          <a:bodyPr wrap="none" anchor="ctr">
            <a:prstTxWarp prst="textNoShape">
              <a:avLst/>
            </a:prstTxWarp>
          </a:bodyPr>
          <a:lstStyle/>
          <a:p>
            <a:endParaRPr lang="en-GB">
              <a:latin typeface="Calibri" pitchFamily="-110" charset="0"/>
            </a:endParaRPr>
          </a:p>
        </p:txBody>
      </p:sp>
      <p:sp>
        <p:nvSpPr>
          <p:cNvPr id="11279" name="AutoShape 96"/>
          <p:cNvSpPr>
            <a:spLocks noChangeArrowheads="1"/>
          </p:cNvSpPr>
          <p:nvPr/>
        </p:nvSpPr>
        <p:spPr bwMode="auto">
          <a:xfrm>
            <a:off x="2443163" y="5137150"/>
            <a:ext cx="3200400" cy="1439863"/>
          </a:xfrm>
          <a:prstGeom prst="roundRect">
            <a:avLst>
              <a:gd name="adj" fmla="val 14222"/>
            </a:avLst>
          </a:prstGeom>
          <a:solidFill>
            <a:schemeClr val="hlink"/>
          </a:solidFill>
          <a:ln w="9525">
            <a:noFill/>
            <a:round/>
            <a:headEnd/>
            <a:tailEnd/>
          </a:ln>
        </p:spPr>
        <p:txBody>
          <a:bodyPr wrap="none" anchor="ctr">
            <a:prstTxWarp prst="textNoShape">
              <a:avLst/>
            </a:prstTxWarp>
          </a:bodyPr>
          <a:lstStyle/>
          <a:p>
            <a:endParaRPr lang="ru-RU">
              <a:latin typeface="Calibri" pitchFamily="-110" charset="0"/>
            </a:endParaRPr>
          </a:p>
        </p:txBody>
      </p:sp>
      <p:sp>
        <p:nvSpPr>
          <p:cNvPr id="77925" name="Freeform 101"/>
          <p:cNvSpPr>
            <a:spLocks/>
          </p:cNvSpPr>
          <p:nvPr/>
        </p:nvSpPr>
        <p:spPr bwMode="auto">
          <a:xfrm>
            <a:off x="2452688" y="5129213"/>
            <a:ext cx="3190875" cy="1152525"/>
          </a:xfrm>
          <a:custGeom>
            <a:avLst/>
            <a:gdLst/>
            <a:ahLst/>
            <a:cxnLst>
              <a:cxn ang="0">
                <a:pos x="4" y="242"/>
              </a:cxn>
              <a:cxn ang="0">
                <a:pos x="228" y="18"/>
              </a:cxn>
              <a:cxn ang="0">
                <a:pos x="1926" y="30"/>
              </a:cxn>
              <a:cxn ang="0">
                <a:pos x="1986" y="372"/>
              </a:cxn>
              <a:cxn ang="0">
                <a:pos x="544" y="684"/>
              </a:cxn>
              <a:cxn ang="0">
                <a:pos x="16" y="642"/>
              </a:cxn>
              <a:cxn ang="0">
                <a:pos x="4" y="242"/>
              </a:cxn>
            </a:cxnLst>
            <a:rect l="0" t="0" r="r" b="b"/>
            <a:pathLst>
              <a:path w="2010" h="726">
                <a:moveTo>
                  <a:pt x="4" y="242"/>
                </a:moveTo>
                <a:cubicBezTo>
                  <a:pt x="0" y="36"/>
                  <a:pt x="32" y="18"/>
                  <a:pt x="228" y="18"/>
                </a:cubicBezTo>
                <a:cubicBezTo>
                  <a:pt x="424" y="18"/>
                  <a:pt x="1836" y="0"/>
                  <a:pt x="1926" y="30"/>
                </a:cubicBezTo>
                <a:cubicBezTo>
                  <a:pt x="1980" y="72"/>
                  <a:pt x="2010" y="48"/>
                  <a:pt x="1986" y="372"/>
                </a:cubicBezTo>
                <a:cubicBezTo>
                  <a:pt x="1986" y="567"/>
                  <a:pt x="739" y="684"/>
                  <a:pt x="544" y="684"/>
                </a:cubicBezTo>
                <a:cubicBezTo>
                  <a:pt x="348" y="684"/>
                  <a:pt x="424" y="726"/>
                  <a:pt x="16" y="642"/>
                </a:cubicBezTo>
                <a:cubicBezTo>
                  <a:pt x="16" y="642"/>
                  <a:pt x="4" y="438"/>
                  <a:pt x="4" y="242"/>
                </a:cubicBezTo>
                <a:close/>
              </a:path>
            </a:pathLst>
          </a:custGeom>
          <a:gradFill rotWithShape="1">
            <a:gsLst>
              <a:gs pos="0">
                <a:schemeClr val="hlink">
                  <a:gamma/>
                  <a:tint val="0"/>
                  <a:invGamma/>
                </a:schemeClr>
              </a:gs>
              <a:gs pos="100000">
                <a:schemeClr val="hlink"/>
              </a:gs>
            </a:gsLst>
            <a:lin ang="5400000" scaled="1"/>
          </a:gradFill>
          <a:ln w="9525" cap="flat" cmpd="sng">
            <a:noFill/>
            <a:prstDash val="solid"/>
            <a:round/>
            <a:headEnd/>
            <a:tailEnd/>
          </a:ln>
          <a:effectLst/>
        </p:spPr>
        <p:txBody>
          <a:bodyPr wrap="none" anchor="ctr">
            <a:prstTxWarp prst="textNoShape">
              <a:avLst/>
            </a:prstTxWarp>
          </a:bodyPr>
          <a:lstStyle/>
          <a:p>
            <a:endParaRPr lang="en-GB"/>
          </a:p>
        </p:txBody>
      </p:sp>
      <p:grpSp>
        <p:nvGrpSpPr>
          <p:cNvPr id="2" name="Group 160"/>
          <p:cNvGrpSpPr>
            <a:grpSpLocks/>
          </p:cNvGrpSpPr>
          <p:nvPr/>
        </p:nvGrpSpPr>
        <p:grpSpPr bwMode="auto">
          <a:xfrm>
            <a:off x="2338388" y="3281363"/>
            <a:ext cx="1447800" cy="1447800"/>
            <a:chOff x="1440" y="1692"/>
            <a:chExt cx="912" cy="912"/>
          </a:xfrm>
        </p:grpSpPr>
        <p:sp>
          <p:nvSpPr>
            <p:cNvPr id="11294" name="Oval 9"/>
            <p:cNvSpPr>
              <a:spLocks noChangeArrowheads="1"/>
            </p:cNvSpPr>
            <p:nvPr/>
          </p:nvSpPr>
          <p:spPr bwMode="auto">
            <a:xfrm>
              <a:off x="1440" y="1692"/>
              <a:ext cx="912" cy="912"/>
            </a:xfrm>
            <a:prstGeom prst="ellipse">
              <a:avLst/>
            </a:prstGeom>
            <a:solidFill>
              <a:schemeClr val="folHlink"/>
            </a:solidFill>
            <a:ln w="9525">
              <a:noFill/>
              <a:round/>
              <a:headEnd/>
              <a:tailEnd/>
            </a:ln>
          </p:spPr>
          <p:txBody>
            <a:bodyPr wrap="none" anchor="ctr">
              <a:prstTxWarp prst="textNoShape">
                <a:avLst/>
              </a:prstTxWarp>
            </a:bodyPr>
            <a:lstStyle/>
            <a:p>
              <a:endParaRPr lang="en-GB">
                <a:latin typeface="Calibri" pitchFamily="-110" charset="0"/>
              </a:endParaRPr>
            </a:p>
          </p:txBody>
        </p:sp>
        <p:sp>
          <p:nvSpPr>
            <p:cNvPr id="11295" name="Oval 13"/>
            <p:cNvSpPr>
              <a:spLocks noChangeArrowheads="1"/>
            </p:cNvSpPr>
            <p:nvPr/>
          </p:nvSpPr>
          <p:spPr bwMode="auto">
            <a:xfrm>
              <a:off x="1463" y="1715"/>
              <a:ext cx="866" cy="866"/>
            </a:xfrm>
            <a:prstGeom prst="ellipse">
              <a:avLst/>
            </a:prstGeom>
            <a:solidFill>
              <a:schemeClr val="bg2"/>
            </a:solidFill>
            <a:ln w="9525">
              <a:noFill/>
              <a:round/>
              <a:headEnd/>
              <a:tailEnd/>
            </a:ln>
          </p:spPr>
          <p:txBody>
            <a:bodyPr wrap="none" anchor="ctr">
              <a:prstTxWarp prst="textNoShape">
                <a:avLst/>
              </a:prstTxWarp>
            </a:bodyPr>
            <a:lstStyle/>
            <a:p>
              <a:endParaRPr lang="en-GB">
                <a:latin typeface="Calibri" pitchFamily="-110" charset="0"/>
              </a:endParaRPr>
            </a:p>
          </p:txBody>
        </p:sp>
        <p:sp>
          <p:nvSpPr>
            <p:cNvPr id="77845" name="Oval 21"/>
            <p:cNvSpPr>
              <a:spLocks noChangeArrowheads="1"/>
            </p:cNvSpPr>
            <p:nvPr/>
          </p:nvSpPr>
          <p:spPr bwMode="auto">
            <a:xfrm flipH="1">
              <a:off x="1588" y="1728"/>
              <a:ext cx="619" cy="412"/>
            </a:xfrm>
            <a:prstGeom prst="ellipse">
              <a:avLst/>
            </a:prstGeom>
            <a:gradFill rotWithShape="1">
              <a:gsLst>
                <a:gs pos="0">
                  <a:schemeClr val="bg2">
                    <a:gamma/>
                    <a:tint val="0"/>
                    <a:invGamma/>
                  </a:schemeClr>
                </a:gs>
                <a:gs pos="100000">
                  <a:schemeClr val="bg2"/>
                </a:gs>
              </a:gsLst>
              <a:lin ang="5400000" scaled="1"/>
            </a:gradFill>
            <a:ln w="9525">
              <a:noFill/>
              <a:round/>
              <a:headEnd/>
              <a:tailEnd/>
            </a:ln>
            <a:effectLst/>
          </p:spPr>
          <p:txBody>
            <a:bodyPr wrap="none" anchor="ctr">
              <a:prstTxWarp prst="textNoShape">
                <a:avLst/>
              </a:prstTxWarp>
            </a:bodyPr>
            <a:lstStyle/>
            <a:p>
              <a:endParaRPr lang="ru-RU" b="1">
                <a:solidFill>
                  <a:schemeClr val="bg1"/>
                </a:solidFill>
              </a:endParaRPr>
            </a:p>
          </p:txBody>
        </p:sp>
        <p:sp>
          <p:nvSpPr>
            <p:cNvPr id="11297" name="AutoShape 105"/>
            <p:cNvSpPr>
              <a:spLocks noChangeArrowheads="1"/>
            </p:cNvSpPr>
            <p:nvPr/>
          </p:nvSpPr>
          <p:spPr bwMode="gray">
            <a:xfrm>
              <a:off x="1551" y="2004"/>
              <a:ext cx="538" cy="366"/>
            </a:xfrm>
            <a:prstGeom prst="roundRect">
              <a:avLst>
                <a:gd name="adj" fmla="val 16667"/>
              </a:avLst>
            </a:prstGeom>
            <a:noFill/>
            <a:ln w="38100">
              <a:noFill/>
              <a:round/>
              <a:headEnd/>
              <a:tailEnd/>
            </a:ln>
          </p:spPr>
          <p:txBody>
            <a:bodyPr wrap="none" anchor="ctr">
              <a:prstTxWarp prst="textNoShape">
                <a:avLst/>
              </a:prstTxWarp>
            </a:bodyPr>
            <a:lstStyle/>
            <a:p>
              <a:pPr latinLnBrk="1"/>
              <a:r>
                <a:rPr kumimoji="1" lang="ga-IE" altLang="ko-KR" sz="2800" b="1" dirty="0" smtClean="0">
                  <a:solidFill>
                    <a:schemeClr val="bg1"/>
                  </a:solidFill>
                  <a:latin typeface="Calibri" pitchFamily="-110" charset="0"/>
                  <a:ea typeface="Gulim" charset="0"/>
                  <a:cs typeface="Gulim" charset="0"/>
                </a:rPr>
                <a:t>Insult</a:t>
              </a:r>
              <a:endParaRPr kumimoji="1" lang="en-US" altLang="ko-KR" sz="2800" b="1" dirty="0">
                <a:solidFill>
                  <a:schemeClr val="bg1"/>
                </a:solidFill>
                <a:latin typeface="Calibri" pitchFamily="-110" charset="0"/>
                <a:ea typeface="Gulim" charset="0"/>
                <a:cs typeface="Gulim" charset="0"/>
              </a:endParaRPr>
            </a:p>
          </p:txBody>
        </p:sp>
      </p:grpSp>
      <p:grpSp>
        <p:nvGrpSpPr>
          <p:cNvPr id="3" name="Group 161"/>
          <p:cNvGrpSpPr>
            <a:grpSpLocks/>
          </p:cNvGrpSpPr>
          <p:nvPr/>
        </p:nvGrpSpPr>
        <p:grpSpPr bwMode="auto">
          <a:xfrm>
            <a:off x="3956050" y="3317875"/>
            <a:ext cx="1374775" cy="1374775"/>
            <a:chOff x="2459" y="1715"/>
            <a:chExt cx="866" cy="866"/>
          </a:xfrm>
        </p:grpSpPr>
        <p:sp>
          <p:nvSpPr>
            <p:cNvPr id="11291" name="Oval 138"/>
            <p:cNvSpPr>
              <a:spLocks noChangeArrowheads="1"/>
            </p:cNvSpPr>
            <p:nvPr/>
          </p:nvSpPr>
          <p:spPr bwMode="auto">
            <a:xfrm>
              <a:off x="2459" y="1715"/>
              <a:ext cx="866" cy="866"/>
            </a:xfrm>
            <a:prstGeom prst="ellipse">
              <a:avLst/>
            </a:prstGeom>
            <a:solidFill>
              <a:schemeClr val="accent1"/>
            </a:solidFill>
            <a:ln w="9525">
              <a:noFill/>
              <a:round/>
              <a:headEnd/>
              <a:tailEnd/>
            </a:ln>
          </p:spPr>
          <p:txBody>
            <a:bodyPr wrap="none" anchor="ctr">
              <a:prstTxWarp prst="textNoShape">
                <a:avLst/>
              </a:prstTxWarp>
            </a:bodyPr>
            <a:lstStyle/>
            <a:p>
              <a:endParaRPr lang="en-GB">
                <a:latin typeface="Calibri" pitchFamily="-110" charset="0"/>
              </a:endParaRPr>
            </a:p>
          </p:txBody>
        </p:sp>
        <p:sp>
          <p:nvSpPr>
            <p:cNvPr id="77963" name="Oval 139"/>
            <p:cNvSpPr>
              <a:spLocks noChangeArrowheads="1"/>
            </p:cNvSpPr>
            <p:nvPr/>
          </p:nvSpPr>
          <p:spPr bwMode="auto">
            <a:xfrm flipH="1">
              <a:off x="2584" y="1728"/>
              <a:ext cx="619" cy="412"/>
            </a:xfrm>
            <a:prstGeom prst="ellipse">
              <a:avLst/>
            </a:prstGeom>
            <a:gradFill rotWithShape="1">
              <a:gsLst>
                <a:gs pos="0">
                  <a:schemeClr val="accent1">
                    <a:gamma/>
                    <a:tint val="0"/>
                    <a:invGamma/>
                  </a:schemeClr>
                </a:gs>
                <a:gs pos="100000">
                  <a:schemeClr val="accent1"/>
                </a:gs>
              </a:gsLst>
              <a:lin ang="5400000" scaled="1"/>
            </a:gradFill>
            <a:ln w="9525">
              <a:noFill/>
              <a:round/>
              <a:headEnd/>
              <a:tailEnd/>
            </a:ln>
            <a:effectLst/>
          </p:spPr>
          <p:txBody>
            <a:bodyPr wrap="none" anchor="ctr">
              <a:prstTxWarp prst="textNoShape">
                <a:avLst/>
              </a:prstTxWarp>
            </a:bodyPr>
            <a:lstStyle/>
            <a:p>
              <a:endParaRPr lang="ru-RU" b="1">
                <a:solidFill>
                  <a:schemeClr val="bg1"/>
                </a:solidFill>
              </a:endParaRPr>
            </a:p>
          </p:txBody>
        </p:sp>
        <p:sp>
          <p:nvSpPr>
            <p:cNvPr id="11293" name="AutoShape 109"/>
            <p:cNvSpPr>
              <a:spLocks noChangeArrowheads="1"/>
            </p:cNvSpPr>
            <p:nvPr/>
          </p:nvSpPr>
          <p:spPr bwMode="gray">
            <a:xfrm>
              <a:off x="2694" y="2004"/>
              <a:ext cx="391" cy="366"/>
            </a:xfrm>
            <a:prstGeom prst="roundRect">
              <a:avLst>
                <a:gd name="adj" fmla="val 16667"/>
              </a:avLst>
            </a:prstGeom>
            <a:noFill/>
            <a:ln w="38100">
              <a:noFill/>
              <a:round/>
              <a:headEnd/>
              <a:tailEnd/>
            </a:ln>
          </p:spPr>
          <p:txBody>
            <a:bodyPr wrap="none" anchor="ctr">
              <a:prstTxWarp prst="textNoShape">
                <a:avLst/>
              </a:prstTxWarp>
            </a:bodyPr>
            <a:lstStyle/>
            <a:p>
              <a:pPr latinLnBrk="1"/>
              <a:r>
                <a:rPr kumimoji="1" lang="ga-IE" altLang="ko-KR" sz="2800" b="1" dirty="0" smtClean="0">
                  <a:solidFill>
                    <a:schemeClr val="bg1"/>
                  </a:solidFill>
                  <a:latin typeface="Calibri" pitchFamily="-110" charset="0"/>
                  <a:cs typeface="맑은 고딕" charset="0"/>
                </a:rPr>
                <a:t>MS</a:t>
              </a:r>
              <a:endParaRPr kumimoji="1" lang="en-US" altLang="ko-KR" sz="2800" b="1" dirty="0">
                <a:solidFill>
                  <a:schemeClr val="bg1"/>
                </a:solidFill>
                <a:latin typeface="Calibri" pitchFamily="-110" charset="0"/>
                <a:ea typeface="Gulim" charset="0"/>
                <a:cs typeface="Gulim" charset="0"/>
              </a:endParaRPr>
            </a:p>
          </p:txBody>
        </p:sp>
      </p:grpSp>
      <p:sp>
        <p:nvSpPr>
          <p:cNvPr id="11283" name="AutoShape 110"/>
          <p:cNvSpPr>
            <a:spLocks noChangeArrowheads="1"/>
          </p:cNvSpPr>
          <p:nvPr/>
        </p:nvSpPr>
        <p:spPr bwMode="gray">
          <a:xfrm>
            <a:off x="5715000" y="3776663"/>
            <a:ext cx="844550" cy="581025"/>
          </a:xfrm>
          <a:prstGeom prst="roundRect">
            <a:avLst>
              <a:gd name="adj" fmla="val 16667"/>
            </a:avLst>
          </a:prstGeom>
          <a:noFill/>
          <a:ln w="38100">
            <a:noFill/>
            <a:round/>
            <a:headEnd/>
            <a:tailEnd/>
          </a:ln>
        </p:spPr>
        <p:txBody>
          <a:bodyPr wrap="none" anchor="ctr">
            <a:prstTxWarp prst="textNoShape">
              <a:avLst/>
            </a:prstTxWarp>
          </a:bodyPr>
          <a:lstStyle/>
          <a:p>
            <a:pPr latinLnBrk="1"/>
            <a:r>
              <a:rPr kumimoji="1" lang="ga-IE" altLang="ko-KR" sz="2800" b="1" dirty="0" smtClean="0">
                <a:solidFill>
                  <a:schemeClr val="bg1"/>
                </a:solidFill>
                <a:latin typeface="Calibri" pitchFamily="-110" charset="0"/>
                <a:cs typeface="맑은 고딕" charset="0"/>
              </a:rPr>
              <a:t>Spasm</a:t>
            </a:r>
            <a:endParaRPr kumimoji="1" lang="en-US" altLang="ko-KR" sz="2800" b="1" dirty="0">
              <a:solidFill>
                <a:schemeClr val="bg1"/>
              </a:solidFill>
              <a:latin typeface="Calibri" pitchFamily="-110" charset="0"/>
              <a:ea typeface="Gulim" charset="0"/>
              <a:cs typeface="Gulim" charset="0"/>
            </a:endParaRPr>
          </a:p>
        </p:txBody>
      </p:sp>
      <p:sp>
        <p:nvSpPr>
          <p:cNvPr id="11284" name="AutoShape 111"/>
          <p:cNvSpPr>
            <a:spLocks noChangeArrowheads="1"/>
          </p:cNvSpPr>
          <p:nvPr/>
        </p:nvSpPr>
        <p:spPr bwMode="gray">
          <a:xfrm>
            <a:off x="7315200" y="3776663"/>
            <a:ext cx="863600" cy="581025"/>
          </a:xfrm>
          <a:prstGeom prst="roundRect">
            <a:avLst>
              <a:gd name="adj" fmla="val 16667"/>
            </a:avLst>
          </a:prstGeom>
          <a:noFill/>
          <a:ln w="38100">
            <a:noFill/>
            <a:round/>
            <a:headEnd/>
            <a:tailEnd/>
          </a:ln>
        </p:spPr>
        <p:txBody>
          <a:bodyPr wrap="none" anchor="ctr">
            <a:prstTxWarp prst="textNoShape">
              <a:avLst/>
            </a:prstTxWarp>
          </a:bodyPr>
          <a:lstStyle/>
          <a:p>
            <a:pPr latinLnBrk="1"/>
            <a:r>
              <a:rPr kumimoji="1" lang="ga-IE" altLang="ko-KR" sz="2800" b="1" dirty="0" smtClean="0">
                <a:solidFill>
                  <a:schemeClr val="bg1"/>
                </a:solidFill>
                <a:latin typeface="Calibri" pitchFamily="-110" charset="0"/>
                <a:cs typeface="맑은 고딕" charset="0"/>
              </a:rPr>
              <a:t>MtPs</a:t>
            </a:r>
            <a:endParaRPr kumimoji="1" lang="en-US" altLang="ko-KR" sz="2800" b="1" dirty="0">
              <a:solidFill>
                <a:schemeClr val="bg1"/>
              </a:solidFill>
              <a:latin typeface="Calibri" pitchFamily="-110" charset="0"/>
              <a:ea typeface="Gulim" charset="0"/>
              <a:cs typeface="Gulim" charset="0"/>
            </a:endParaRPr>
          </a:p>
        </p:txBody>
      </p:sp>
      <p:sp>
        <p:nvSpPr>
          <p:cNvPr id="11285" name="Text Box 113"/>
          <p:cNvSpPr txBox="1">
            <a:spLocks noChangeArrowheads="1"/>
          </p:cNvSpPr>
          <p:nvPr/>
        </p:nvSpPr>
        <p:spPr bwMode="auto">
          <a:xfrm rot="-5400000">
            <a:off x="3313569" y="1857376"/>
            <a:ext cx="430887" cy="1371600"/>
          </a:xfrm>
          <a:prstGeom prst="rect">
            <a:avLst/>
          </a:prstGeom>
          <a:noFill/>
          <a:ln w="9525">
            <a:noFill/>
            <a:miter lim="800000"/>
            <a:headEnd/>
            <a:tailEnd/>
          </a:ln>
        </p:spPr>
        <p:txBody>
          <a:bodyPr vert="eaVert">
            <a:prstTxWarp prst="textNoShape">
              <a:avLst/>
            </a:prstTxWarp>
            <a:spAutoFit/>
          </a:bodyPr>
          <a:lstStyle/>
          <a:p>
            <a:pPr eaLnBrk="0" hangingPunct="0"/>
            <a:r>
              <a:rPr lang="en-US" altLang="ko-KR" sz="1600" b="1" dirty="0" smtClean="0">
                <a:latin typeface="Calibri" pitchFamily="-110" charset="0"/>
                <a:ea typeface="Gulim" charset="0"/>
                <a:cs typeface="Gulim" charset="0"/>
              </a:rPr>
              <a:t>Injury</a:t>
            </a:r>
            <a:endParaRPr lang="en-US" altLang="ko-KR" sz="1600" b="1" dirty="0">
              <a:latin typeface="Calibri" pitchFamily="-110" charset="0"/>
              <a:ea typeface="Gulim" charset="0"/>
              <a:cs typeface="Gulim" charset="0"/>
            </a:endParaRPr>
          </a:p>
        </p:txBody>
      </p:sp>
      <p:sp>
        <p:nvSpPr>
          <p:cNvPr id="11286" name="Text Box 114"/>
          <p:cNvSpPr txBox="1">
            <a:spLocks noChangeArrowheads="1"/>
          </p:cNvSpPr>
          <p:nvPr/>
        </p:nvSpPr>
        <p:spPr bwMode="auto">
          <a:xfrm rot="-5400000">
            <a:off x="4799469" y="1857376"/>
            <a:ext cx="430887" cy="1371600"/>
          </a:xfrm>
          <a:prstGeom prst="rect">
            <a:avLst/>
          </a:prstGeom>
          <a:noFill/>
          <a:ln w="9525">
            <a:noFill/>
            <a:miter lim="800000"/>
            <a:headEnd/>
            <a:tailEnd/>
          </a:ln>
        </p:spPr>
        <p:txBody>
          <a:bodyPr vert="eaVert">
            <a:prstTxWarp prst="textNoShape">
              <a:avLst/>
            </a:prstTxWarp>
            <a:spAutoFit/>
          </a:bodyPr>
          <a:lstStyle/>
          <a:p>
            <a:pPr eaLnBrk="0" hangingPunct="0"/>
            <a:r>
              <a:rPr lang="en-US" altLang="ko-KR" sz="1600" b="1" dirty="0" smtClean="0">
                <a:latin typeface="Calibri" pitchFamily="-110" charset="0"/>
                <a:ea typeface="Gulim" charset="0"/>
                <a:cs typeface="Gulim" charset="0"/>
              </a:rPr>
              <a:t>Response</a:t>
            </a:r>
            <a:endParaRPr lang="en-US" altLang="ko-KR" sz="1600" b="1" dirty="0">
              <a:latin typeface="Calibri" pitchFamily="-110" charset="0"/>
              <a:ea typeface="Gulim" charset="0"/>
              <a:cs typeface="Gulim" charset="0"/>
            </a:endParaRPr>
          </a:p>
        </p:txBody>
      </p:sp>
      <p:sp>
        <p:nvSpPr>
          <p:cNvPr id="11287" name="Text Box 115"/>
          <p:cNvSpPr txBox="1">
            <a:spLocks noChangeArrowheads="1"/>
          </p:cNvSpPr>
          <p:nvPr/>
        </p:nvSpPr>
        <p:spPr bwMode="auto">
          <a:xfrm rot="-5400000">
            <a:off x="6323469" y="1857376"/>
            <a:ext cx="430887" cy="1371600"/>
          </a:xfrm>
          <a:prstGeom prst="rect">
            <a:avLst/>
          </a:prstGeom>
          <a:noFill/>
          <a:ln w="9525">
            <a:noFill/>
            <a:miter lim="800000"/>
            <a:headEnd/>
            <a:tailEnd/>
          </a:ln>
        </p:spPr>
        <p:txBody>
          <a:bodyPr vert="eaVert">
            <a:prstTxWarp prst="textNoShape">
              <a:avLst/>
            </a:prstTxWarp>
            <a:spAutoFit/>
          </a:bodyPr>
          <a:lstStyle/>
          <a:p>
            <a:pPr eaLnBrk="0" hangingPunct="0"/>
            <a:r>
              <a:rPr lang="en-US" altLang="ko-KR" sz="1600" b="1" dirty="0" smtClean="0">
                <a:latin typeface="Calibri" pitchFamily="-110" charset="0"/>
                <a:ea typeface="Gulim" charset="0"/>
                <a:cs typeface="Gulim" charset="0"/>
              </a:rPr>
              <a:t>Adaptation</a:t>
            </a:r>
            <a:endParaRPr lang="en-US" altLang="ko-KR" sz="1600" b="1" dirty="0">
              <a:latin typeface="Calibri" pitchFamily="-110" charset="0"/>
              <a:ea typeface="Gulim" charset="0"/>
              <a:cs typeface="Gulim" charset="0"/>
            </a:endParaRPr>
          </a:p>
        </p:txBody>
      </p:sp>
      <p:sp>
        <p:nvSpPr>
          <p:cNvPr id="11288" name="Text Box 119"/>
          <p:cNvSpPr txBox="1">
            <a:spLocks noChangeArrowheads="1"/>
          </p:cNvSpPr>
          <p:nvPr/>
        </p:nvSpPr>
        <p:spPr bwMode="auto">
          <a:xfrm rot="-5400000">
            <a:off x="6524209" y="4705351"/>
            <a:ext cx="677108" cy="1371600"/>
          </a:xfrm>
          <a:prstGeom prst="rect">
            <a:avLst/>
          </a:prstGeom>
          <a:noFill/>
          <a:ln w="9525">
            <a:noFill/>
            <a:miter lim="800000"/>
            <a:headEnd/>
            <a:tailEnd/>
          </a:ln>
        </p:spPr>
        <p:txBody>
          <a:bodyPr vert="eaVert">
            <a:prstTxWarp prst="textNoShape">
              <a:avLst/>
            </a:prstTxWarp>
            <a:spAutoFit/>
          </a:bodyPr>
          <a:lstStyle/>
          <a:p>
            <a:pPr eaLnBrk="0" hangingPunct="0"/>
            <a:r>
              <a:rPr lang="en-US" altLang="ko-KR" sz="1600" b="1" dirty="0" smtClean="0">
                <a:latin typeface="Calibri" pitchFamily="-110" charset="0"/>
                <a:ea typeface="Gulim" charset="0"/>
                <a:cs typeface="Gulim" charset="0"/>
              </a:rPr>
              <a:t>To Treat or Not ?</a:t>
            </a:r>
            <a:endParaRPr lang="en-US" altLang="ko-KR" sz="1600" b="1" dirty="0">
              <a:latin typeface="Calibri" pitchFamily="-110" charset="0"/>
              <a:ea typeface="Gulim" charset="0"/>
              <a:cs typeface="Gulim" charset="0"/>
            </a:endParaRPr>
          </a:p>
        </p:txBody>
      </p:sp>
      <p:sp>
        <p:nvSpPr>
          <p:cNvPr id="11289" name="Text Box 120"/>
          <p:cNvSpPr txBox="1">
            <a:spLocks noChangeArrowheads="1"/>
          </p:cNvSpPr>
          <p:nvPr/>
        </p:nvSpPr>
        <p:spPr bwMode="auto">
          <a:xfrm>
            <a:off x="2566988" y="5262563"/>
            <a:ext cx="3071812" cy="369332"/>
          </a:xfrm>
          <a:prstGeom prst="rect">
            <a:avLst/>
          </a:prstGeom>
          <a:noFill/>
          <a:ln w="0">
            <a:noFill/>
            <a:miter lim="800000"/>
            <a:headEnd/>
            <a:tailEnd/>
          </a:ln>
        </p:spPr>
        <p:txBody>
          <a:bodyPr wrap="square">
            <a:prstTxWarp prst="textNoShape">
              <a:avLst/>
            </a:prstTxWarp>
            <a:spAutoFit/>
          </a:bodyPr>
          <a:lstStyle/>
          <a:p>
            <a:pPr eaLnBrk="0" hangingPunct="0"/>
            <a:r>
              <a:rPr lang="en-US" altLang="ko-KR" b="1" dirty="0" smtClean="0">
                <a:solidFill>
                  <a:schemeClr val="hlink"/>
                </a:solidFill>
                <a:latin typeface="Verdana" pitchFamily="-110" charset="0"/>
                <a:ea typeface="Gulim" charset="0"/>
                <a:cs typeface="Gulim" charset="0"/>
              </a:rPr>
              <a:t>Are </a:t>
            </a:r>
            <a:r>
              <a:rPr lang="en-US" altLang="ko-KR" b="1" dirty="0" err="1" smtClean="0">
                <a:solidFill>
                  <a:schemeClr val="hlink"/>
                </a:solidFill>
                <a:latin typeface="Verdana" pitchFamily="-110" charset="0"/>
                <a:ea typeface="Gulim" charset="0"/>
                <a:cs typeface="Gulim" charset="0"/>
              </a:rPr>
              <a:t>MtPs</a:t>
            </a:r>
            <a:r>
              <a:rPr lang="en-US" altLang="ko-KR" b="1" dirty="0" smtClean="0">
                <a:solidFill>
                  <a:schemeClr val="hlink"/>
                </a:solidFill>
                <a:latin typeface="Verdana" pitchFamily="-110" charset="0"/>
                <a:ea typeface="Gulim" charset="0"/>
                <a:cs typeface="Gulim" charset="0"/>
              </a:rPr>
              <a:t> Functional ? </a:t>
            </a:r>
          </a:p>
        </p:txBody>
      </p:sp>
      <p:sp>
        <p:nvSpPr>
          <p:cNvPr id="8218" name="AutoShape 163"/>
          <p:cNvSpPr>
            <a:spLocks noChangeArrowheads="1"/>
          </p:cNvSpPr>
          <p:nvPr/>
        </p:nvSpPr>
        <p:spPr bwMode="gray">
          <a:xfrm>
            <a:off x="2057400" y="1447800"/>
            <a:ext cx="4495800" cy="685800"/>
          </a:xfrm>
          <a:prstGeom prst="roundRect">
            <a:avLst>
              <a:gd name="adj" fmla="val 0"/>
            </a:avLst>
          </a:prstGeom>
          <a:noFill/>
          <a:ln w="38100">
            <a:noFill/>
            <a:round/>
            <a:headEnd/>
            <a:tailEnd/>
          </a:ln>
        </p:spPr>
        <p:txBody>
          <a:bodyPr wrap="none" anchor="ctr">
            <a:prstTxWarp prst="textNoShape">
              <a:avLst/>
            </a:prstTxWarp>
          </a:bodyPr>
          <a:lstStyle/>
          <a:p>
            <a:r>
              <a:rPr lang="en-GB" sz="4400" dirty="0" err="1" smtClean="0">
                <a:solidFill>
                  <a:srgbClr val="000000"/>
                </a:solidFill>
                <a:ea typeface="Gulim" charset="0"/>
                <a:cs typeface="Gulim" charset="0"/>
              </a:rPr>
              <a:t>MtP</a:t>
            </a:r>
            <a:r>
              <a:rPr lang="en-GB" sz="4400" dirty="0" smtClean="0">
                <a:solidFill>
                  <a:srgbClr val="000000"/>
                </a:solidFill>
                <a:ea typeface="Gulim" charset="0"/>
                <a:cs typeface="Gulim" charset="0"/>
              </a:rPr>
              <a:t> Formation</a:t>
            </a:r>
            <a:endParaRPr lang="en-GB" sz="1400" dirty="0">
              <a:solidFill>
                <a:srgbClr val="000000"/>
              </a:solidFill>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11277"/>
                                        </p:tgtEl>
                                        <p:attrNameLst>
                                          <p:attrName>style.visibility</p:attrName>
                                        </p:attrNameLst>
                                      </p:cBhvr>
                                      <p:to>
                                        <p:strVal val="visible"/>
                                      </p:to>
                                    </p:set>
                                    <p:animEffect transition="in" filter="wipe(down)">
                                      <p:cBhvr>
                                        <p:cTn id="11" dur="500"/>
                                        <p:tgtEl>
                                          <p:spTgt spid="11277"/>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edge">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271"/>
                                        </p:tgtEl>
                                        <p:attrNameLst>
                                          <p:attrName>style.visibility</p:attrName>
                                        </p:attrNameLst>
                                      </p:cBhvr>
                                      <p:to>
                                        <p:strVal val="visible"/>
                                      </p:to>
                                    </p:set>
                                    <p:animEffect transition="in" filter="wipe(down)">
                                      <p:cBhvr>
                                        <p:cTn id="21" dur="500"/>
                                        <p:tgtEl>
                                          <p:spTgt spid="11271"/>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11268"/>
                                        </p:tgtEl>
                                        <p:attrNameLst>
                                          <p:attrName>style.visibility</p:attrName>
                                        </p:attrNameLst>
                                      </p:cBhvr>
                                      <p:to>
                                        <p:strVal val="visible"/>
                                      </p:to>
                                    </p:set>
                                    <p:animEffect transition="in" filter="wedge">
                                      <p:cBhvr>
                                        <p:cTn id="26" dur="2000"/>
                                        <p:tgtEl>
                                          <p:spTgt spid="1126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267"/>
                                        </p:tgtEl>
                                        <p:attrNameLst>
                                          <p:attrName>style.visibility</p:attrName>
                                        </p:attrNameLst>
                                      </p:cBhvr>
                                      <p:to>
                                        <p:strVal val="visible"/>
                                      </p:to>
                                    </p:set>
                                    <p:animEffect transition="in" filter="wipe(down)">
                                      <p:cBhvr>
                                        <p:cTn id="31" dur="500"/>
                                        <p:tgtEl>
                                          <p:spTgt spid="11267"/>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11275"/>
                                        </p:tgtEl>
                                        <p:attrNameLst>
                                          <p:attrName>style.visibility</p:attrName>
                                        </p:attrNameLst>
                                      </p:cBhvr>
                                      <p:to>
                                        <p:strVal val="visible"/>
                                      </p:to>
                                    </p:set>
                                    <p:animEffect transition="in" filter="wedge">
                                      <p:cBhvr>
                                        <p:cTn id="36" dur="2000"/>
                                        <p:tgtEl>
                                          <p:spTgt spid="11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11268" grpId="0" animBg="1"/>
      <p:bldP spid="11271" grpId="0" animBg="1"/>
      <p:bldP spid="11275" grpId="0" animBg="1"/>
      <p:bldP spid="1127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1"/>
          <p:cNvSpPr>
            <a:spLocks noGrp="1" noChangeArrowheads="1"/>
          </p:cNvSpPr>
          <p:nvPr>
            <p:ph type="title"/>
          </p:nvPr>
        </p:nvSpPr>
        <p:spPr/>
        <p:txBody>
          <a:bodyPr/>
          <a:lstStyle/>
          <a:p>
            <a:pPr eaLnBrk="1" hangingPunct="1"/>
            <a:r>
              <a:rPr lang="en-US"/>
              <a:t>Zink’s Compensation Patterns</a:t>
            </a:r>
          </a:p>
        </p:txBody>
      </p:sp>
      <p:sp>
        <p:nvSpPr>
          <p:cNvPr id="163843" name="Rectangle 2"/>
          <p:cNvSpPr>
            <a:spLocks noGrp="1" noChangeArrowheads="1"/>
          </p:cNvSpPr>
          <p:nvPr>
            <p:ph type="body" idx="1"/>
          </p:nvPr>
        </p:nvSpPr>
        <p:spPr/>
        <p:txBody>
          <a:bodyPr/>
          <a:lstStyle/>
          <a:p>
            <a:pPr eaLnBrk="1" hangingPunct="1">
              <a:buFontTx/>
              <a:buBlip>
                <a:blip r:embed="rId2"/>
              </a:buBlip>
            </a:pPr>
            <a:endParaRPr lang="en-GB"/>
          </a:p>
        </p:txBody>
      </p:sp>
      <p:pic>
        <p:nvPicPr>
          <p:cNvPr id="163844" name="Picture 3"/>
          <p:cNvPicPr>
            <a:picLocks noChangeAspect="1" noChangeArrowheads="1"/>
          </p:cNvPicPr>
          <p:nvPr/>
        </p:nvPicPr>
        <p:blipFill>
          <a:blip r:embed="rId3"/>
          <a:srcRect/>
          <a:stretch>
            <a:fillRect/>
          </a:stretch>
        </p:blipFill>
        <p:spPr bwMode="auto">
          <a:xfrm>
            <a:off x="3307487" y="2666999"/>
            <a:ext cx="3217882" cy="3771305"/>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1"/>
          <p:cNvSpPr>
            <a:spLocks noGrp="1" noChangeArrowheads="1"/>
          </p:cNvSpPr>
          <p:nvPr>
            <p:ph type="title"/>
          </p:nvPr>
        </p:nvSpPr>
        <p:spPr/>
        <p:txBody>
          <a:bodyPr/>
          <a:lstStyle/>
          <a:p>
            <a:pPr eaLnBrk="1" hangingPunct="1"/>
            <a:r>
              <a:rPr lang="en-US"/>
              <a:t>Force Closure of SI Joint</a:t>
            </a:r>
          </a:p>
        </p:txBody>
      </p:sp>
      <p:sp>
        <p:nvSpPr>
          <p:cNvPr id="167939" name="Rectangle 2"/>
          <p:cNvSpPr>
            <a:spLocks noGrp="1" noChangeArrowheads="1"/>
          </p:cNvSpPr>
          <p:nvPr>
            <p:ph type="body" idx="1"/>
          </p:nvPr>
        </p:nvSpPr>
        <p:spPr/>
        <p:txBody>
          <a:bodyPr/>
          <a:lstStyle/>
          <a:p>
            <a:pPr eaLnBrk="1" hangingPunct="1">
              <a:buFontTx/>
              <a:buBlip>
                <a:blip r:embed="rId2"/>
              </a:buBlip>
            </a:pPr>
            <a:endParaRPr lang="en-GB"/>
          </a:p>
        </p:txBody>
      </p:sp>
      <p:pic>
        <p:nvPicPr>
          <p:cNvPr id="167940" name="Picture 3"/>
          <p:cNvPicPr>
            <a:picLocks noChangeAspect="1" noChangeArrowheads="1"/>
          </p:cNvPicPr>
          <p:nvPr/>
        </p:nvPicPr>
        <p:blipFill>
          <a:blip r:embed="rId3"/>
          <a:srcRect/>
          <a:stretch>
            <a:fillRect/>
          </a:stretch>
        </p:blipFill>
        <p:spPr bwMode="auto">
          <a:xfrm>
            <a:off x="1600199" y="2438400"/>
            <a:ext cx="6069652" cy="4876800"/>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ubtitle 3"/>
          <p:cNvSpPr>
            <a:spLocks noGrp="1"/>
          </p:cNvSpPr>
          <p:nvPr>
            <p:ph type="subTitle" idx="1"/>
          </p:nvPr>
        </p:nvSpPr>
        <p:spPr>
          <a:xfrm>
            <a:off x="228600" y="5715000"/>
            <a:ext cx="4491038" cy="914400"/>
          </a:xfrm>
        </p:spPr>
        <p:txBody>
          <a:bodyPr>
            <a:normAutofit fontScale="85000" lnSpcReduction="10000"/>
          </a:bodyPr>
          <a:lstStyle/>
          <a:p>
            <a:r>
              <a:rPr lang="en-GB" dirty="0" smtClean="0">
                <a:latin typeface="Arial" pitchFamily="-110" charset="0"/>
                <a:ea typeface="Arial" pitchFamily="-110" charset="0"/>
                <a:cs typeface="Arial" pitchFamily="-110" charset="0"/>
              </a:rPr>
              <a:t>European Neuromuscular Therapy</a:t>
            </a:r>
          </a:p>
          <a:p>
            <a:r>
              <a:rPr lang="en-GB" dirty="0" smtClean="0">
                <a:latin typeface="Arial" pitchFamily="-110" charset="0"/>
                <a:ea typeface="Arial" pitchFamily="-110" charset="0"/>
                <a:cs typeface="Arial" pitchFamily="-110" charset="0"/>
              </a:rPr>
              <a:t>Higher Diploma 2011</a:t>
            </a:r>
            <a:endParaRPr lang="en-GB" dirty="0">
              <a:latin typeface="Arial" pitchFamily="-110" charset="0"/>
              <a:ea typeface="Arial" pitchFamily="-110" charset="0"/>
              <a:cs typeface="Arial" pitchFamily="-110" charset="0"/>
            </a:endParaRPr>
          </a:p>
        </p:txBody>
      </p:sp>
      <p:sp>
        <p:nvSpPr>
          <p:cNvPr id="6147" name="Title 4"/>
          <p:cNvSpPr>
            <a:spLocks noGrp="1"/>
          </p:cNvSpPr>
          <p:nvPr>
            <p:ph type="ctrTitle"/>
          </p:nvPr>
        </p:nvSpPr>
        <p:spPr>
          <a:xfrm>
            <a:off x="228600" y="4038600"/>
            <a:ext cx="4495800" cy="2368551"/>
          </a:xfrm>
        </p:spPr>
        <p:txBody>
          <a:bodyPr/>
          <a:lstStyle/>
          <a:p>
            <a:r>
              <a:rPr lang="en-GB" dirty="0" smtClean="0">
                <a:latin typeface="Tahoma" pitchFamily="-110" charset="0"/>
                <a:ea typeface="Tahoma" pitchFamily="-110" charset="0"/>
                <a:cs typeface="Tahoma" pitchFamily="-110" charset="0"/>
              </a:rPr>
              <a:t>Medical Exercise</a:t>
            </a:r>
            <a:br>
              <a:rPr lang="en-GB" dirty="0" smtClean="0">
                <a:latin typeface="Tahoma" pitchFamily="-110" charset="0"/>
                <a:ea typeface="Tahoma" pitchFamily="-110" charset="0"/>
                <a:cs typeface="Tahoma" pitchFamily="-110" charset="0"/>
              </a:rPr>
            </a:br>
            <a:r>
              <a:rPr lang="en-GB" sz="2000" dirty="0" smtClean="0">
                <a:latin typeface="Tahoma" pitchFamily="-110" charset="0"/>
                <a:ea typeface="Tahoma" pitchFamily="-110" charset="0"/>
                <a:cs typeface="Tahoma" pitchFamily="-110" charset="0"/>
              </a:rPr>
              <a:t>Introduction</a:t>
            </a:r>
            <a:endParaRPr lang="en-GB" dirty="0">
              <a:latin typeface="Tahoma" pitchFamily="-110" charset="0"/>
              <a:ea typeface="Tahoma" pitchFamily="-110" charset="0"/>
              <a:cs typeface="Tahoma" pitchFamily="-110"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0" y="5581"/>
            <a:ext cx="9140652" cy="6852419"/>
            <a:chOff x="0" y="0"/>
            <a:chExt cx="8189" cy="6138"/>
          </a:xfrm>
        </p:grpSpPr>
        <p:sp>
          <p:nvSpPr>
            <p:cNvPr id="25602" name="AutoShape 2"/>
            <p:cNvSpPr>
              <a:spLocks/>
            </p:cNvSpPr>
            <p:nvPr/>
          </p:nvSpPr>
          <p:spPr bwMode="auto">
            <a:xfrm>
              <a:off x="793" y="1645"/>
              <a:ext cx="7396" cy="4493"/>
            </a:xfrm>
            <a:custGeom>
              <a:avLst/>
              <a:gdLst>
                <a:gd name="T0" fmla="*/ 10800 w 21600"/>
                <a:gd name="T1" fmla="*/ 10800 h 21600"/>
              </a:gdLst>
              <a:ahLst/>
              <a:cxnLst>
                <a:cxn ang="0">
                  <a:pos x="T0" y="T1"/>
                </a:cxn>
              </a:cxnLst>
              <a:rect l="0" t="0" r="r" b="b"/>
              <a:pathLst>
                <a:path w="21600" h="21600">
                  <a:moveTo>
                    <a:pt x="0" y="21600"/>
                  </a:moveTo>
                  <a:lnTo>
                    <a:pt x="21600" y="21600"/>
                  </a:lnTo>
                  <a:lnTo>
                    <a:pt x="21600" y="0"/>
                  </a:lnTo>
                  <a:lnTo>
                    <a:pt x="0" y="0"/>
                  </a:lnTo>
                  <a:lnTo>
                    <a:pt x="0" y="21600"/>
                  </a:lnTo>
                  <a:close/>
                  <a:moveTo>
                    <a:pt x="0" y="21600"/>
                  </a:moveTo>
                </a:path>
              </a:pathLst>
            </a:custGeom>
            <a:gradFill rotWithShape="0">
              <a:gsLst>
                <a:gs pos="0">
                  <a:srgbClr val="000066"/>
                </a:gs>
                <a:gs pos="100000">
                  <a:srgbClr val="000099"/>
                </a:gs>
              </a:gsLst>
              <a:lin ang="0" scaled="1"/>
            </a:gradFill>
            <a:ln w="9525" cap="flat">
              <a:noFill/>
              <a:round/>
              <a:headEnd type="none" w="med" len="med"/>
              <a:tailEnd type="none" w="med" len="med"/>
            </a:ln>
          </p:spPr>
          <p:txBody>
            <a:bodyPr lIns="0" tIns="0" rIns="0" bIns="0">
              <a:prstTxWarp prst="textNoShape">
                <a:avLst/>
              </a:prstTxWarp>
            </a:bodyPr>
            <a:lstStyle/>
            <a:p>
              <a:endParaRPr lang="en-GB"/>
            </a:p>
          </p:txBody>
        </p:sp>
        <p:sp>
          <p:nvSpPr>
            <p:cNvPr id="25603" name="AutoShape 3"/>
            <p:cNvSpPr>
              <a:spLocks/>
            </p:cNvSpPr>
            <p:nvPr/>
          </p:nvSpPr>
          <p:spPr bwMode="auto">
            <a:xfrm>
              <a:off x="0" y="1645"/>
              <a:ext cx="793" cy="4493"/>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lnTo>
                    <a:pt x="0" y="0"/>
                  </a:lnTo>
                  <a:close/>
                  <a:moveTo>
                    <a:pt x="0" y="0"/>
                  </a:moveTo>
                </a:path>
              </a:pathLst>
            </a:custGeom>
            <a:gradFill rotWithShape="0">
              <a:gsLst>
                <a:gs pos="0">
                  <a:srgbClr val="000066"/>
                </a:gs>
                <a:gs pos="100000">
                  <a:srgbClr val="000099"/>
                </a:gs>
              </a:gsLst>
              <a:lin ang="5400000" scaled="1"/>
            </a:gradFill>
            <a:ln w="9525" cap="flat">
              <a:noFill/>
              <a:round/>
              <a:headEnd type="none" w="med" len="med"/>
              <a:tailEnd type="none" w="med" len="med"/>
            </a:ln>
          </p:spPr>
          <p:txBody>
            <a:bodyPr lIns="0" tIns="0" rIns="0" bIns="0">
              <a:prstTxWarp prst="textNoShape">
                <a:avLst/>
              </a:prstTxWarp>
            </a:bodyPr>
            <a:lstStyle/>
            <a:p>
              <a:endParaRPr lang="en-GB"/>
            </a:p>
          </p:txBody>
        </p:sp>
        <p:grpSp>
          <p:nvGrpSpPr>
            <p:cNvPr id="3" name="Group 4"/>
            <p:cNvGrpSpPr>
              <a:grpSpLocks/>
            </p:cNvGrpSpPr>
            <p:nvPr/>
          </p:nvGrpSpPr>
          <p:grpSpPr bwMode="auto">
            <a:xfrm>
              <a:off x="0" y="0"/>
              <a:ext cx="8189" cy="6138"/>
              <a:chOff x="0" y="0"/>
              <a:chExt cx="8189" cy="6138"/>
            </a:xfrm>
          </p:grpSpPr>
          <p:sp>
            <p:nvSpPr>
              <p:cNvPr id="25605" name="AutoShape 5"/>
              <p:cNvSpPr>
                <a:spLocks/>
              </p:cNvSpPr>
              <p:nvPr/>
            </p:nvSpPr>
            <p:spPr bwMode="auto">
              <a:xfrm>
                <a:off x="785" y="0"/>
                <a:ext cx="17" cy="988"/>
              </a:xfrm>
              <a:custGeom>
                <a:avLst/>
                <a:gdLst>
                  <a:gd name="T0" fmla="*/ 10800 w 21600"/>
                  <a:gd name="T1" fmla="*/ 10800 h 21600"/>
                </a:gdLst>
                <a:ahLst/>
                <a:cxnLst>
                  <a:cxn ang="0">
                    <a:pos x="T0" y="T1"/>
                  </a:cxn>
                </a:cxnLst>
                <a:rect l="0" t="0" r="r" b="b"/>
                <a:pathLst>
                  <a:path w="21600" h="21600">
                    <a:moveTo>
                      <a:pt x="21600" y="0"/>
                    </a:moveTo>
                    <a:lnTo>
                      <a:pt x="0" y="0"/>
                    </a:lnTo>
                    <a:lnTo>
                      <a:pt x="0" y="21600"/>
                    </a:lnTo>
                    <a:lnTo>
                      <a:pt x="21600" y="21600"/>
                    </a:lnTo>
                    <a:lnTo>
                      <a:pt x="21600" y="0"/>
                    </a:lnTo>
                    <a:close/>
                    <a:moveTo>
                      <a:pt x="21600" y="0"/>
                    </a:moveTo>
                  </a:path>
                </a:pathLst>
              </a:custGeom>
              <a:gradFill rotWithShape="0">
                <a:gsLst>
                  <a:gs pos="0">
                    <a:srgbClr val="000066"/>
                  </a:gs>
                  <a:gs pos="100000">
                    <a:srgbClr val="000099"/>
                  </a:gs>
                </a:gsLst>
                <a:lin ang="5400000" scaled="1"/>
              </a:gradFill>
              <a:ln w="9525" cap="flat">
                <a:noFill/>
                <a:round/>
                <a:headEnd type="none" w="med" len="med"/>
                <a:tailEnd type="none" w="med" len="med"/>
              </a:ln>
            </p:spPr>
            <p:txBody>
              <a:bodyPr lIns="0" tIns="0" rIns="0" bIns="0">
                <a:prstTxWarp prst="textNoShape">
                  <a:avLst/>
                </a:prstTxWarp>
              </a:bodyPr>
              <a:lstStyle/>
              <a:p>
                <a:endParaRPr lang="en-GB"/>
              </a:p>
            </p:txBody>
          </p:sp>
          <p:sp>
            <p:nvSpPr>
              <p:cNvPr id="25606" name="AutoShape 6"/>
              <p:cNvSpPr>
                <a:spLocks/>
              </p:cNvSpPr>
              <p:nvPr/>
            </p:nvSpPr>
            <p:spPr bwMode="auto">
              <a:xfrm>
                <a:off x="785" y="2302"/>
                <a:ext cx="17" cy="3836"/>
              </a:xfrm>
              <a:custGeom>
                <a:avLst/>
                <a:gdLst>
                  <a:gd name="T0" fmla="*/ 10800 w 21600"/>
                  <a:gd name="T1" fmla="*/ 10800 h 21600"/>
                </a:gdLst>
                <a:ahLst/>
                <a:cxnLst>
                  <a:cxn ang="0">
                    <a:pos x="T0" y="T1"/>
                  </a:cxn>
                </a:cxnLst>
                <a:rect l="0" t="0" r="r" b="b"/>
                <a:pathLst>
                  <a:path w="21600" h="21600">
                    <a:moveTo>
                      <a:pt x="0" y="21600"/>
                    </a:moveTo>
                    <a:lnTo>
                      <a:pt x="21600" y="21600"/>
                    </a:lnTo>
                    <a:lnTo>
                      <a:pt x="21600" y="0"/>
                    </a:lnTo>
                    <a:lnTo>
                      <a:pt x="0" y="0"/>
                    </a:lnTo>
                    <a:lnTo>
                      <a:pt x="0" y="21600"/>
                    </a:lnTo>
                    <a:close/>
                    <a:moveTo>
                      <a:pt x="0" y="21600"/>
                    </a:moveTo>
                  </a:path>
                </a:pathLst>
              </a:custGeom>
              <a:gradFill rotWithShape="0">
                <a:gsLst>
                  <a:gs pos="0">
                    <a:srgbClr val="000099"/>
                  </a:gs>
                  <a:gs pos="100000">
                    <a:srgbClr val="000066"/>
                  </a:gs>
                </a:gsLst>
                <a:lin ang="5400000" scaled="1"/>
              </a:gradFill>
              <a:ln w="9525" cap="flat">
                <a:noFill/>
                <a:round/>
                <a:headEnd type="none" w="med" len="med"/>
                <a:tailEnd type="none" w="med" len="med"/>
              </a:ln>
            </p:spPr>
            <p:txBody>
              <a:bodyPr lIns="0" tIns="0" rIns="0" bIns="0">
                <a:prstTxWarp prst="textNoShape">
                  <a:avLst/>
                </a:prstTxWarp>
              </a:bodyPr>
              <a:lstStyle/>
              <a:p>
                <a:endParaRPr lang="en-GB"/>
              </a:p>
            </p:txBody>
          </p:sp>
          <p:sp>
            <p:nvSpPr>
              <p:cNvPr id="25607" name="AutoShape 7"/>
              <p:cNvSpPr>
                <a:spLocks/>
              </p:cNvSpPr>
              <p:nvPr/>
            </p:nvSpPr>
            <p:spPr bwMode="auto">
              <a:xfrm>
                <a:off x="1449" y="1636"/>
                <a:ext cx="6740" cy="18"/>
              </a:xfrm>
              <a:custGeom>
                <a:avLst/>
                <a:gdLst>
                  <a:gd name="T0" fmla="*/ 10800 w 21600"/>
                  <a:gd name="T1" fmla="*/ 10800 h 21600"/>
                </a:gdLst>
                <a:ahLst/>
                <a:cxnLst>
                  <a:cxn ang="0">
                    <a:pos x="T0" y="T1"/>
                  </a:cxn>
                </a:cxnLst>
                <a:rect l="0" t="0" r="r" b="b"/>
                <a:pathLst>
                  <a:path w="21600" h="21600">
                    <a:moveTo>
                      <a:pt x="21600" y="0"/>
                    </a:moveTo>
                    <a:lnTo>
                      <a:pt x="0" y="0"/>
                    </a:lnTo>
                    <a:lnTo>
                      <a:pt x="0" y="21600"/>
                    </a:lnTo>
                    <a:lnTo>
                      <a:pt x="21600" y="21600"/>
                    </a:lnTo>
                    <a:lnTo>
                      <a:pt x="21600" y="0"/>
                    </a:lnTo>
                    <a:close/>
                    <a:moveTo>
                      <a:pt x="21600" y="0"/>
                    </a:moveTo>
                  </a:path>
                </a:pathLst>
              </a:custGeom>
              <a:gradFill rotWithShape="0">
                <a:gsLst>
                  <a:gs pos="0">
                    <a:srgbClr val="000099"/>
                  </a:gs>
                  <a:gs pos="100000">
                    <a:srgbClr val="000066"/>
                  </a:gs>
                </a:gsLst>
                <a:lin ang="0" scaled="1"/>
              </a:gradFill>
              <a:ln w="9525" cap="flat">
                <a:noFill/>
                <a:round/>
                <a:headEnd type="none" w="med" len="med"/>
                <a:tailEnd type="none" w="med" len="med"/>
              </a:ln>
            </p:spPr>
            <p:txBody>
              <a:bodyPr lIns="0" tIns="0" rIns="0" bIns="0">
                <a:prstTxWarp prst="textNoShape">
                  <a:avLst/>
                </a:prstTxWarp>
              </a:bodyPr>
              <a:lstStyle/>
              <a:p>
                <a:endParaRPr lang="en-GB"/>
              </a:p>
            </p:txBody>
          </p:sp>
          <p:sp>
            <p:nvSpPr>
              <p:cNvPr id="25608" name="AutoShape 8"/>
              <p:cNvSpPr>
                <a:spLocks/>
              </p:cNvSpPr>
              <p:nvPr/>
            </p:nvSpPr>
            <p:spPr bwMode="auto">
              <a:xfrm>
                <a:off x="785" y="1944"/>
                <a:ext cx="17" cy="358"/>
              </a:xfrm>
              <a:custGeom>
                <a:avLst/>
                <a:gdLst>
                  <a:gd name="T0" fmla="*/ 10800 w 21600"/>
                  <a:gd name="T1" fmla="*/ 10800 h 21600"/>
                </a:gdLst>
                <a:ahLst/>
                <a:cxnLst>
                  <a:cxn ang="0">
                    <a:pos x="T0" y="T1"/>
                  </a:cxn>
                </a:cxnLst>
                <a:rect l="0" t="0" r="r" b="b"/>
                <a:pathLst>
                  <a:path w="21600" h="21600">
                    <a:moveTo>
                      <a:pt x="0" y="21600"/>
                    </a:moveTo>
                    <a:lnTo>
                      <a:pt x="21600" y="21600"/>
                    </a:lnTo>
                    <a:lnTo>
                      <a:pt x="21600" y="0"/>
                    </a:lnTo>
                    <a:lnTo>
                      <a:pt x="0" y="0"/>
                    </a:lnTo>
                    <a:lnTo>
                      <a:pt x="0" y="21600"/>
                    </a:lnTo>
                    <a:close/>
                    <a:moveTo>
                      <a:pt x="0" y="21600"/>
                    </a:moveTo>
                  </a:path>
                </a:pathLst>
              </a:custGeom>
              <a:gradFill rotWithShape="0">
                <a:gsLst>
                  <a:gs pos="0">
                    <a:srgbClr val="0066FF"/>
                  </a:gs>
                  <a:gs pos="100000">
                    <a:srgbClr val="000099"/>
                  </a:gs>
                </a:gsLst>
                <a:lin ang="5400000" scaled="1"/>
              </a:gradFill>
              <a:ln w="9525" cap="flat">
                <a:noFill/>
                <a:round/>
                <a:headEnd type="none" w="med" len="med"/>
                <a:tailEnd type="none" w="med" len="med"/>
              </a:ln>
            </p:spPr>
            <p:txBody>
              <a:bodyPr lIns="0" tIns="0" rIns="0" bIns="0">
                <a:prstTxWarp prst="textNoShape">
                  <a:avLst/>
                </a:prstTxWarp>
              </a:bodyPr>
              <a:lstStyle/>
              <a:p>
                <a:endParaRPr lang="en-GB"/>
              </a:p>
            </p:txBody>
          </p:sp>
          <p:sp>
            <p:nvSpPr>
              <p:cNvPr id="25609" name="AutoShape 9"/>
              <p:cNvSpPr>
                <a:spLocks/>
              </p:cNvSpPr>
              <p:nvPr/>
            </p:nvSpPr>
            <p:spPr bwMode="auto">
              <a:xfrm>
                <a:off x="785" y="988"/>
                <a:ext cx="17" cy="358"/>
              </a:xfrm>
              <a:custGeom>
                <a:avLst/>
                <a:gdLst>
                  <a:gd name="T0" fmla="*/ 10800 w 21600"/>
                  <a:gd name="T1" fmla="*/ 10800 h 21600"/>
                </a:gdLst>
                <a:ahLst/>
                <a:cxnLst>
                  <a:cxn ang="0">
                    <a:pos x="T0" y="T1"/>
                  </a:cxn>
                </a:cxnLst>
                <a:rect l="0" t="0" r="r" b="b"/>
                <a:pathLst>
                  <a:path w="21600" h="21600">
                    <a:moveTo>
                      <a:pt x="21600" y="0"/>
                    </a:moveTo>
                    <a:lnTo>
                      <a:pt x="0" y="0"/>
                    </a:lnTo>
                    <a:lnTo>
                      <a:pt x="0" y="21600"/>
                    </a:lnTo>
                    <a:lnTo>
                      <a:pt x="21600" y="21600"/>
                    </a:lnTo>
                    <a:lnTo>
                      <a:pt x="21600" y="0"/>
                    </a:lnTo>
                    <a:close/>
                    <a:moveTo>
                      <a:pt x="21600" y="0"/>
                    </a:moveTo>
                  </a:path>
                </a:pathLst>
              </a:custGeom>
              <a:gradFill rotWithShape="0">
                <a:gsLst>
                  <a:gs pos="0">
                    <a:srgbClr val="000099"/>
                  </a:gs>
                  <a:gs pos="100000">
                    <a:srgbClr val="0066FF"/>
                  </a:gs>
                </a:gsLst>
                <a:lin ang="5400000" scaled="1"/>
              </a:gradFill>
              <a:ln w="9525" cap="flat">
                <a:noFill/>
                <a:round/>
                <a:headEnd type="none" w="med" len="med"/>
                <a:tailEnd type="none" w="med" len="med"/>
              </a:ln>
            </p:spPr>
            <p:txBody>
              <a:bodyPr lIns="0" tIns="0" rIns="0" bIns="0">
                <a:prstTxWarp prst="textNoShape">
                  <a:avLst/>
                </a:prstTxWarp>
              </a:bodyPr>
              <a:lstStyle/>
              <a:p>
                <a:endParaRPr lang="en-GB"/>
              </a:p>
            </p:txBody>
          </p:sp>
          <p:sp>
            <p:nvSpPr>
              <p:cNvPr id="25610" name="AutoShape 10"/>
              <p:cNvSpPr>
                <a:spLocks/>
              </p:cNvSpPr>
              <p:nvPr/>
            </p:nvSpPr>
            <p:spPr bwMode="auto">
              <a:xfrm>
                <a:off x="785" y="1346"/>
                <a:ext cx="17" cy="598"/>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lnTo>
                      <a:pt x="0" y="0"/>
                    </a:lnTo>
                    <a:close/>
                    <a:moveTo>
                      <a:pt x="0" y="0"/>
                    </a:moveTo>
                  </a:path>
                </a:pathLst>
              </a:custGeom>
              <a:gradFill rotWithShape="0">
                <a:gsLst>
                  <a:gs pos="0">
                    <a:srgbClr val="0066FF"/>
                  </a:gs>
                  <a:gs pos="50000">
                    <a:srgbClr val="FFFFCC"/>
                  </a:gs>
                  <a:gs pos="100000">
                    <a:srgbClr val="0066FF"/>
                  </a:gs>
                </a:gsLst>
                <a:lin ang="5400000" scaled="1"/>
              </a:gradFill>
              <a:ln w="9525" cap="flat">
                <a:noFill/>
                <a:round/>
                <a:headEnd type="none" w="med" len="med"/>
                <a:tailEnd type="none" w="med" len="med"/>
              </a:ln>
            </p:spPr>
            <p:txBody>
              <a:bodyPr lIns="0" tIns="0" rIns="0" bIns="0">
                <a:prstTxWarp prst="textNoShape">
                  <a:avLst/>
                </a:prstTxWarp>
              </a:bodyPr>
              <a:lstStyle/>
              <a:p>
                <a:endParaRPr lang="en-GB"/>
              </a:p>
            </p:txBody>
          </p:sp>
          <p:sp>
            <p:nvSpPr>
              <p:cNvPr id="25611" name="AutoShape 11"/>
              <p:cNvSpPr>
                <a:spLocks/>
              </p:cNvSpPr>
              <p:nvPr/>
            </p:nvSpPr>
            <p:spPr bwMode="auto">
              <a:xfrm>
                <a:off x="0" y="1636"/>
                <a:ext cx="499" cy="18"/>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lnTo>
                      <a:pt x="0" y="0"/>
                    </a:lnTo>
                    <a:close/>
                    <a:moveTo>
                      <a:pt x="0" y="0"/>
                    </a:moveTo>
                  </a:path>
                </a:pathLst>
              </a:custGeom>
              <a:gradFill rotWithShape="0">
                <a:gsLst>
                  <a:gs pos="0">
                    <a:srgbClr val="000099"/>
                  </a:gs>
                  <a:gs pos="100000">
                    <a:srgbClr val="0066FF"/>
                  </a:gs>
                </a:gsLst>
                <a:lin ang="0" scaled="1"/>
              </a:gradFill>
              <a:ln w="9525" cap="flat">
                <a:noFill/>
                <a:round/>
                <a:headEnd type="none" w="med" len="med"/>
                <a:tailEnd type="none" w="med" len="med"/>
              </a:ln>
            </p:spPr>
            <p:txBody>
              <a:bodyPr lIns="0" tIns="0" rIns="0" bIns="0">
                <a:prstTxWarp prst="textNoShape">
                  <a:avLst/>
                </a:prstTxWarp>
              </a:bodyPr>
              <a:lstStyle/>
              <a:p>
                <a:endParaRPr lang="en-GB"/>
              </a:p>
            </p:txBody>
          </p:sp>
          <p:sp>
            <p:nvSpPr>
              <p:cNvPr id="25612" name="AutoShape 12"/>
              <p:cNvSpPr>
                <a:spLocks/>
              </p:cNvSpPr>
              <p:nvPr/>
            </p:nvSpPr>
            <p:spPr bwMode="auto">
              <a:xfrm>
                <a:off x="1090" y="1636"/>
                <a:ext cx="359" cy="18"/>
              </a:xfrm>
              <a:custGeom>
                <a:avLst/>
                <a:gdLst>
                  <a:gd name="T0" fmla="*/ 10800 w 21600"/>
                  <a:gd name="T1" fmla="*/ 10800 h 21600"/>
                </a:gdLst>
                <a:ahLst/>
                <a:cxnLst>
                  <a:cxn ang="0">
                    <a:pos x="T0" y="T1"/>
                  </a:cxn>
                </a:cxnLst>
                <a:rect l="0" t="0" r="r" b="b"/>
                <a:pathLst>
                  <a:path w="21600" h="21600">
                    <a:moveTo>
                      <a:pt x="21600" y="0"/>
                    </a:moveTo>
                    <a:lnTo>
                      <a:pt x="0" y="0"/>
                    </a:lnTo>
                    <a:lnTo>
                      <a:pt x="0" y="21600"/>
                    </a:lnTo>
                    <a:lnTo>
                      <a:pt x="21600" y="21600"/>
                    </a:lnTo>
                    <a:lnTo>
                      <a:pt x="21600" y="0"/>
                    </a:lnTo>
                    <a:close/>
                    <a:moveTo>
                      <a:pt x="21600" y="0"/>
                    </a:moveTo>
                  </a:path>
                </a:pathLst>
              </a:custGeom>
              <a:gradFill rotWithShape="0">
                <a:gsLst>
                  <a:gs pos="0">
                    <a:srgbClr val="0066FF"/>
                  </a:gs>
                  <a:gs pos="100000">
                    <a:srgbClr val="000099"/>
                  </a:gs>
                </a:gsLst>
                <a:lin ang="0" scaled="1"/>
              </a:gradFill>
              <a:ln w="9525" cap="flat">
                <a:noFill/>
                <a:round/>
                <a:headEnd type="none" w="med" len="med"/>
                <a:tailEnd type="none" w="med" len="med"/>
              </a:ln>
            </p:spPr>
            <p:txBody>
              <a:bodyPr lIns="0" tIns="0" rIns="0" bIns="0">
                <a:prstTxWarp prst="textNoShape">
                  <a:avLst/>
                </a:prstTxWarp>
              </a:bodyPr>
              <a:lstStyle/>
              <a:p>
                <a:endParaRPr lang="en-GB"/>
              </a:p>
            </p:txBody>
          </p:sp>
          <p:sp>
            <p:nvSpPr>
              <p:cNvPr id="25613" name="AutoShape 13"/>
              <p:cNvSpPr>
                <a:spLocks/>
              </p:cNvSpPr>
              <p:nvPr/>
            </p:nvSpPr>
            <p:spPr bwMode="auto">
              <a:xfrm>
                <a:off x="494" y="1636"/>
                <a:ext cx="596" cy="18"/>
              </a:xfrm>
              <a:custGeom>
                <a:avLst/>
                <a:gdLst>
                  <a:gd name="T0" fmla="*/ 10800 w 21600"/>
                  <a:gd name="T1" fmla="*/ 10800 h 21600"/>
                </a:gdLst>
                <a:ahLst/>
                <a:cxnLst>
                  <a:cxn ang="0">
                    <a:pos x="T0" y="T1"/>
                  </a:cxn>
                </a:cxnLst>
                <a:rect l="0" t="0" r="r" b="b"/>
                <a:pathLst>
                  <a:path w="21600" h="21600">
                    <a:moveTo>
                      <a:pt x="0" y="0"/>
                    </a:moveTo>
                    <a:lnTo>
                      <a:pt x="0" y="21600"/>
                    </a:lnTo>
                    <a:lnTo>
                      <a:pt x="21600" y="21600"/>
                    </a:lnTo>
                    <a:lnTo>
                      <a:pt x="21600" y="0"/>
                    </a:lnTo>
                    <a:lnTo>
                      <a:pt x="0" y="0"/>
                    </a:lnTo>
                    <a:close/>
                    <a:moveTo>
                      <a:pt x="0" y="0"/>
                    </a:moveTo>
                  </a:path>
                </a:pathLst>
              </a:custGeom>
              <a:gradFill rotWithShape="0">
                <a:gsLst>
                  <a:gs pos="0">
                    <a:srgbClr val="0066FF"/>
                  </a:gs>
                  <a:gs pos="50000">
                    <a:srgbClr val="FFFFCC"/>
                  </a:gs>
                  <a:gs pos="100000">
                    <a:srgbClr val="0066FF"/>
                  </a:gs>
                </a:gsLst>
                <a:lin ang="0" scaled="1"/>
              </a:gradFill>
              <a:ln w="9525" cap="flat">
                <a:noFill/>
                <a:round/>
                <a:headEnd type="none" w="med" len="med"/>
                <a:tailEnd type="none" w="med" len="med"/>
              </a:ln>
            </p:spPr>
            <p:txBody>
              <a:bodyPr lIns="0" tIns="0" rIns="0" bIns="0">
                <a:prstTxWarp prst="textNoShape">
                  <a:avLst/>
                </a:prstTxWarp>
              </a:bodyPr>
              <a:lstStyle/>
              <a:p>
                <a:endParaRPr lang="en-GB"/>
              </a:p>
            </p:txBody>
          </p:sp>
        </p:grpSp>
      </p:grpSp>
      <p:pic>
        <p:nvPicPr>
          <p:cNvPr id="25614" name="Picture 1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8594" y="6164833"/>
            <a:ext cx="552525" cy="552524"/>
          </a:xfrm>
          <a:prstGeom prst="rect">
            <a:avLst/>
          </a:prstGeom>
          <a:noFill/>
          <a:ln w="12700" cap="flat">
            <a:noFill/>
            <a:miter lim="800000"/>
            <a:headEnd/>
            <a:tailEnd/>
          </a:ln>
        </p:spPr>
      </p:pic>
      <p:sp>
        <p:nvSpPr>
          <p:cNvPr id="25615" name="Rectangle 15"/>
          <p:cNvSpPr>
            <a:spLocks/>
          </p:cNvSpPr>
          <p:nvPr/>
        </p:nvSpPr>
        <p:spPr bwMode="auto">
          <a:xfrm>
            <a:off x="6705079" y="6247434"/>
            <a:ext cx="1905372" cy="457646"/>
          </a:xfrm>
          <a:prstGeom prst="rect">
            <a:avLst/>
          </a:prstGeom>
          <a:noFill/>
          <a:ln w="12700" cap="flat">
            <a:noFill/>
            <a:miter lim="800000"/>
            <a:headEnd type="none" w="med" len="med"/>
            <a:tailEnd type="none" w="med" len="med"/>
          </a:ln>
        </p:spPr>
        <p:txBody>
          <a:bodyPr lIns="62506" tIns="35717" rIns="62506" bIns="35717">
            <a:prstTxWarp prst="textNoShape">
              <a:avLst/>
            </a:prstTxWarp>
          </a:bodyPr>
          <a:lstStyle/>
          <a:p>
            <a:pPr algn="r"/>
            <a:endParaRPr lang="en-US" sz="1000" dirty="0">
              <a:solidFill>
                <a:srgbClr val="FFFFFF"/>
              </a:solidFill>
              <a:effectLst>
                <a:outerShdw blurRad="38100" dist="38100" dir="2700000" algn="tl">
                  <a:srgbClr val="000000"/>
                </a:outerShdw>
              </a:effectLst>
              <a:latin typeface="Tahoma" pitchFamily="-65" charset="0"/>
              <a:ea typeface="Tahoma" pitchFamily="-65" charset="0"/>
              <a:cs typeface="Tahoma" pitchFamily="-65" charset="0"/>
              <a:sym typeface="Tahoma" pitchFamily="-65" charset="0"/>
            </a:endParaRPr>
          </a:p>
        </p:txBody>
      </p:sp>
      <p:sp>
        <p:nvSpPr>
          <p:cNvPr id="25616" name="Rectangle 16"/>
          <p:cNvSpPr>
            <a:spLocks noGrp="1" noChangeArrowheads="1"/>
          </p:cNvSpPr>
          <p:nvPr>
            <p:ph type="title"/>
          </p:nvPr>
        </p:nvSpPr>
        <p:spPr>
          <a:xfrm>
            <a:off x="1065982" y="304727"/>
            <a:ext cx="7544469" cy="1430982"/>
          </a:xfrm>
          <a:ln/>
        </p:spPr>
        <p:txBody>
          <a:bodyPr lIns="62506" rIns="62506"/>
          <a:lstStyle/>
          <a:p>
            <a:pPr algn="l"/>
            <a:r>
              <a:rPr lang="en-US" sz="4200" b="1" dirty="0">
                <a:solidFill>
                  <a:srgbClr val="EAEAEA"/>
                </a:solidFill>
                <a:effectLst>
                  <a:outerShdw blurRad="38100" dist="38100" dir="2700000" algn="tl">
                    <a:srgbClr val="000000"/>
                  </a:outerShdw>
                </a:effectLst>
                <a:latin typeface="Tahoma" pitchFamily="-65" charset="0"/>
                <a:ea typeface="Tahoma" pitchFamily="-65" charset="0"/>
                <a:cs typeface="Tahoma" pitchFamily="-65" charset="0"/>
                <a:sym typeface="Tahoma" pitchFamily="-65" charset="0"/>
              </a:rPr>
              <a:t>Characteristics of </a:t>
            </a:r>
            <a:r>
              <a:rPr lang="en-US" sz="4200" b="1" dirty="0" err="1">
                <a:solidFill>
                  <a:srgbClr val="EAEAEA"/>
                </a:solidFill>
                <a:effectLst>
                  <a:outerShdw blurRad="38100" dist="38100" dir="2700000" algn="tl">
                    <a:srgbClr val="000000"/>
                  </a:outerShdw>
                </a:effectLst>
                <a:latin typeface="Tahoma" pitchFamily="-65" charset="0"/>
                <a:ea typeface="Tahoma" pitchFamily="-65" charset="0"/>
                <a:cs typeface="Tahoma" pitchFamily="-65" charset="0"/>
                <a:sym typeface="Tahoma" pitchFamily="-65" charset="0"/>
              </a:rPr>
              <a:t>Fibre</a:t>
            </a:r>
            <a:r>
              <a:rPr lang="en-US" sz="4200" b="1" dirty="0">
                <a:solidFill>
                  <a:srgbClr val="EAEAEA"/>
                </a:solidFill>
                <a:effectLst>
                  <a:outerShdw blurRad="38100" dist="38100" dir="2700000" algn="tl">
                    <a:srgbClr val="000000"/>
                  </a:outerShdw>
                </a:effectLst>
                <a:latin typeface="Tahoma" pitchFamily="-65" charset="0"/>
                <a:ea typeface="Tahoma" pitchFamily="-65" charset="0"/>
                <a:cs typeface="Tahoma" pitchFamily="-65" charset="0"/>
                <a:sym typeface="Tahoma" pitchFamily="-65" charset="0"/>
              </a:rPr>
              <a:t> Types</a:t>
            </a:r>
            <a:endParaRPr lang="en-US" sz="4200" b="1" dirty="0">
              <a:solidFill>
                <a:srgbClr val="EAEAEA"/>
              </a:solidFill>
              <a:effectLst>
                <a:outerShdw blurRad="38100" dist="38100" dir="2700000" algn="tl">
                  <a:srgbClr val="000000"/>
                </a:outerShdw>
              </a:effectLst>
              <a:latin typeface="Tahoma" pitchFamily="-65" charset="0"/>
              <a:ea typeface="ヒラギノ角ゴ ProN W6" pitchFamily="-65" charset="-128"/>
              <a:cs typeface="ヒラギノ角ゴ ProN W6" pitchFamily="-65" charset="-128"/>
              <a:sym typeface="Tahoma" pitchFamily="-65" charset="0"/>
            </a:endParaRPr>
          </a:p>
        </p:txBody>
      </p:sp>
      <p:pic>
        <p:nvPicPr>
          <p:cNvPr id="25617" name="Picture 17"/>
          <p:cNvPicPr>
            <a:picLocks noChangeAspect="1" noChangeArrowheads="1"/>
          </p:cNvPicPr>
          <p:nvPr/>
        </p:nvPicPr>
        <p:blipFill>
          <a:blip r:embed="rId3"/>
          <a:srcRect/>
          <a:stretch>
            <a:fillRect/>
          </a:stretch>
        </p:blipFill>
        <p:spPr bwMode="auto">
          <a:xfrm>
            <a:off x="899666" y="1915418"/>
            <a:ext cx="8064624" cy="4244951"/>
          </a:xfrm>
          <a:prstGeom prst="rect">
            <a:avLst/>
          </a:prstGeom>
          <a:noFill/>
          <a:ln w="12700" cap="flat">
            <a:noFill/>
            <a:miter lim="800000"/>
            <a:headEnd/>
            <a:tailEnd/>
          </a:ln>
        </p:spPr>
      </p:pic>
      <p:sp>
        <p:nvSpPr>
          <p:cNvPr id="25618" name="Rectangle 18"/>
          <p:cNvSpPr>
            <a:spLocks/>
          </p:cNvSpPr>
          <p:nvPr/>
        </p:nvSpPr>
        <p:spPr bwMode="auto">
          <a:xfrm>
            <a:off x="3429000" y="6247434"/>
            <a:ext cx="2895451" cy="457646"/>
          </a:xfrm>
          <a:prstGeom prst="rect">
            <a:avLst/>
          </a:prstGeom>
          <a:noFill/>
          <a:ln w="12700" cap="flat">
            <a:noFill/>
            <a:miter lim="800000"/>
            <a:headEnd type="none" w="med" len="med"/>
            <a:tailEnd type="none" w="med" len="med"/>
          </a:ln>
        </p:spPr>
        <p:txBody>
          <a:bodyPr lIns="62506" tIns="35717" rIns="62506" bIns="35717">
            <a:prstTxWarp prst="textNoShape">
              <a:avLst/>
            </a:prstTxWarp>
          </a:bodyPr>
          <a:lstStyle/>
          <a:p>
            <a:endParaRPr lang="en-US" sz="1000" dirty="0">
              <a:solidFill>
                <a:srgbClr val="FFFFFF"/>
              </a:solidFill>
              <a:effectLst>
                <a:outerShdw blurRad="38100" dist="38100" dir="2700000" algn="tl">
                  <a:srgbClr val="000000"/>
                </a:outerShdw>
              </a:effectLst>
              <a:latin typeface="Tahoma" pitchFamily="-65" charset="0"/>
              <a:ea typeface="Tahoma" pitchFamily="-65" charset="0"/>
              <a:cs typeface="Tahoma" pitchFamily="-65" charset="0"/>
              <a:sym typeface="Tahoma" pitchFamily="-65"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800"/>
            <a:ext cx="8229600" cy="1371600"/>
          </a:xfrm>
        </p:spPr>
        <p:txBody>
          <a:bodyPr/>
          <a:lstStyle/>
          <a:p>
            <a:r>
              <a:rPr lang="en-US" dirty="0" smtClean="0"/>
              <a:t>National Standards</a:t>
            </a:r>
            <a:br>
              <a:rPr lang="en-US" dirty="0" smtClean="0"/>
            </a:br>
            <a:r>
              <a:rPr lang="en-US" dirty="0" smtClean="0"/>
              <a:t>and</a:t>
            </a:r>
            <a:br>
              <a:rPr lang="en-US" dirty="0" smtClean="0"/>
            </a:br>
            <a:r>
              <a:rPr lang="en-US" dirty="0" smtClean="0"/>
              <a:t>Guidelines</a:t>
            </a:r>
            <a:endParaRPr lang="en-US" dirty="0"/>
          </a:p>
        </p:txBody>
      </p:sp>
      <p:sp>
        <p:nvSpPr>
          <p:cNvPr id="3" name="Content Placeholder 2"/>
          <p:cNvSpPr>
            <a:spLocks noGrp="1"/>
          </p:cNvSpPr>
          <p:nvPr>
            <p:ph idx="1"/>
          </p:nvPr>
        </p:nvSpPr>
        <p:spPr>
          <a:xfrm>
            <a:off x="457200" y="3886200"/>
            <a:ext cx="8229600" cy="2971800"/>
          </a:xfrm>
        </p:spPr>
        <p:txBody>
          <a:bodyPr/>
          <a:lstStyle/>
          <a:p>
            <a:pPr>
              <a:buNone/>
            </a:pPr>
            <a:endParaRPr lang="en-US" b="1" dirty="0" smtClean="0"/>
          </a:p>
          <a:p>
            <a:pPr>
              <a:buNone/>
            </a:pPr>
            <a:endParaRPr lang="en-US" b="1" dirty="0" smtClean="0"/>
          </a:p>
          <a:p>
            <a:pPr>
              <a:buNone/>
            </a:pPr>
            <a:endParaRPr lang="en-US" b="1" dirty="0" smtClean="0"/>
          </a:p>
          <a:p>
            <a:pPr>
              <a:buNone/>
            </a:pPr>
            <a:r>
              <a:rPr lang="en-US" b="1" dirty="0" smtClean="0"/>
              <a:t>                   Who do we not prescribe physical activity/exercise for ?</a:t>
            </a:r>
            <a:endParaRPr lang="en-US"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800"/>
            <a:ext cx="8229600" cy="1371600"/>
          </a:xfrm>
        </p:spPr>
        <p:txBody>
          <a:bodyPr/>
          <a:lstStyle/>
          <a:p>
            <a:r>
              <a:rPr lang="en-US" dirty="0" smtClean="0"/>
              <a:t>National Standards</a:t>
            </a:r>
            <a:br>
              <a:rPr lang="en-US" dirty="0" smtClean="0"/>
            </a:br>
            <a:r>
              <a:rPr lang="en-US" dirty="0" smtClean="0"/>
              <a:t>and</a:t>
            </a:r>
            <a:br>
              <a:rPr lang="en-US" dirty="0" smtClean="0"/>
            </a:br>
            <a:r>
              <a:rPr lang="en-US" dirty="0" smtClean="0"/>
              <a:t>Guidelines</a:t>
            </a:r>
            <a:endParaRPr lang="en-US" dirty="0"/>
          </a:p>
        </p:txBody>
      </p:sp>
      <p:sp>
        <p:nvSpPr>
          <p:cNvPr id="3" name="Content Placeholder 2"/>
          <p:cNvSpPr>
            <a:spLocks noGrp="1"/>
          </p:cNvSpPr>
          <p:nvPr>
            <p:ph idx="1"/>
          </p:nvPr>
        </p:nvSpPr>
        <p:spPr>
          <a:xfrm>
            <a:off x="457200" y="3886200"/>
            <a:ext cx="8229600" cy="2971800"/>
          </a:xfrm>
        </p:spPr>
        <p:txBody>
          <a:bodyPr/>
          <a:lstStyle/>
          <a:p>
            <a:pPr>
              <a:buNone/>
            </a:pPr>
            <a:r>
              <a:rPr lang="en-US" b="1" dirty="0" smtClean="0"/>
              <a:t>• Children</a:t>
            </a:r>
          </a:p>
          <a:p>
            <a:pPr>
              <a:buNone/>
            </a:pPr>
            <a:r>
              <a:rPr lang="en-US" b="1" dirty="0" smtClean="0"/>
              <a:t>• Persons with a Fever or</a:t>
            </a:r>
            <a:r>
              <a:rPr lang="en-US" b="1" smtClean="0"/>
              <a:t>……</a:t>
            </a:r>
          </a:p>
          <a:p>
            <a:pPr>
              <a:buNone/>
            </a:pPr>
            <a:r>
              <a:rPr lang="en-US" b="1" dirty="0" smtClean="0"/>
              <a:t>• Unresolved/unstable angina </a:t>
            </a:r>
          </a:p>
          <a:p>
            <a:pPr>
              <a:buNone/>
            </a:pPr>
            <a:r>
              <a:rPr lang="en-US" b="1" dirty="0" smtClean="0"/>
              <a:t>• Resting blood pressure systolic &gt;180 mmHg, diastolic &gt; 100mmHg </a:t>
            </a:r>
          </a:p>
          <a:p>
            <a:pPr>
              <a:buNone/>
            </a:pPr>
            <a:r>
              <a:rPr lang="en-US" b="1" dirty="0" smtClean="0"/>
              <a:t>• Significant unexplained drop in BP or Tachycardia &gt; 100bpm </a:t>
            </a:r>
          </a:p>
          <a:p>
            <a:pPr>
              <a:buNone/>
            </a:pPr>
            <a:r>
              <a:rPr lang="en-US" b="1" dirty="0" smtClean="0"/>
              <a:t>• New or recurrent symptoms of breathlessness, palpitations or dizziness </a:t>
            </a:r>
          </a:p>
          <a:p>
            <a:pPr>
              <a:buNone/>
            </a:pPr>
            <a:r>
              <a:rPr lang="en-US" b="1" dirty="0" smtClean="0"/>
              <a:t>• Swelling of ankles and/or significant lethargy</a:t>
            </a:r>
            <a:endParaRPr lang="en-US"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990600"/>
          </a:xfrm>
        </p:spPr>
        <p:txBody>
          <a:bodyPr/>
          <a:lstStyle/>
          <a:p>
            <a:r>
              <a:rPr lang="en-US" dirty="0" smtClean="0"/>
              <a:t>National Standards</a:t>
            </a:r>
            <a:br>
              <a:rPr lang="en-US" dirty="0" smtClean="0"/>
            </a:br>
            <a:r>
              <a:rPr lang="en-US" dirty="0" smtClean="0"/>
              <a:t>and</a:t>
            </a:r>
            <a:br>
              <a:rPr lang="en-US" dirty="0" smtClean="0"/>
            </a:br>
            <a:r>
              <a:rPr lang="en-US" dirty="0" smtClean="0"/>
              <a:t>Guidelines</a:t>
            </a:r>
            <a:endParaRPr lang="en-US" dirty="0"/>
          </a:p>
        </p:txBody>
      </p:sp>
      <p:sp>
        <p:nvSpPr>
          <p:cNvPr id="3" name="Content Placeholder 2"/>
          <p:cNvSpPr>
            <a:spLocks noGrp="1"/>
          </p:cNvSpPr>
          <p:nvPr>
            <p:ph idx="1"/>
          </p:nvPr>
        </p:nvSpPr>
        <p:spPr>
          <a:xfrm>
            <a:off x="457200" y="4038600"/>
            <a:ext cx="8229600" cy="2514600"/>
          </a:xfrm>
        </p:spPr>
        <p:txBody>
          <a:bodyPr/>
          <a:lstStyle/>
          <a:p>
            <a:pPr>
              <a:buNone/>
            </a:pPr>
            <a:r>
              <a:rPr lang="en-US" dirty="0" smtClean="0"/>
              <a:t>• Prior to exercise patients should be inducted in to the safe use of all equipment. </a:t>
            </a:r>
          </a:p>
          <a:p>
            <a:pPr>
              <a:buNone/>
            </a:pPr>
            <a:r>
              <a:rPr lang="en-US" dirty="0" smtClean="0"/>
              <a:t>• All </a:t>
            </a:r>
            <a:r>
              <a:rPr lang="en-US" dirty="0" err="1" smtClean="0"/>
              <a:t>NMT’s</a:t>
            </a:r>
            <a:r>
              <a:rPr lang="en-US" dirty="0" smtClean="0"/>
              <a:t> should be trained in basic life support and updated regularly.</a:t>
            </a:r>
          </a:p>
          <a:p>
            <a:pPr>
              <a:buNone/>
            </a:pPr>
            <a:r>
              <a:rPr lang="en-US" dirty="0" smtClean="0"/>
              <a:t>• Appropriate resuscitation equipment including a defibrillator, should be accessible.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457200" y="1524000"/>
            <a:ext cx="8229600" cy="1524000"/>
          </a:xfrm>
        </p:spPr>
        <p:txBody>
          <a:bodyPr/>
          <a:lstStyle/>
          <a:p>
            <a:r>
              <a:rPr lang="en-GB" dirty="0" smtClean="0">
                <a:latin typeface="Tahoma" pitchFamily="-110" charset="0"/>
                <a:ea typeface="Tahoma" pitchFamily="-110" charset="0"/>
                <a:cs typeface="Tahoma" pitchFamily="-110" charset="0"/>
              </a:rPr>
              <a:t>Kevin Prunty</a:t>
            </a:r>
            <a:endParaRPr lang="en-GB" dirty="0">
              <a:latin typeface="Tahoma" pitchFamily="-110" charset="0"/>
              <a:ea typeface="Tahoma" pitchFamily="-110" charset="0"/>
              <a:cs typeface="Tahoma" pitchFamily="-110" charset="0"/>
            </a:endParaRPr>
          </a:p>
        </p:txBody>
      </p:sp>
      <p:sp>
        <p:nvSpPr>
          <p:cNvPr id="7171" name="Content Placeholder 4"/>
          <p:cNvSpPr>
            <a:spLocks noGrp="1"/>
          </p:cNvSpPr>
          <p:nvPr>
            <p:ph idx="1"/>
          </p:nvPr>
        </p:nvSpPr>
        <p:spPr>
          <a:xfrm>
            <a:off x="457200" y="3429000"/>
            <a:ext cx="8229600" cy="3124200"/>
          </a:xfrm>
        </p:spPr>
        <p:txBody>
          <a:bodyPr/>
          <a:lstStyle/>
          <a:p>
            <a:r>
              <a:rPr lang="en-GB" dirty="0" smtClean="0"/>
              <a:t>NMT Certificate</a:t>
            </a:r>
          </a:p>
          <a:p>
            <a:r>
              <a:rPr lang="en-GB" dirty="0" smtClean="0"/>
              <a:t>NMT Higher Diploma/Tutor</a:t>
            </a:r>
          </a:p>
          <a:p>
            <a:r>
              <a:rPr lang="en-GB" dirty="0" smtClean="0"/>
              <a:t>PG Cert Education</a:t>
            </a:r>
          </a:p>
          <a:p>
            <a:r>
              <a:rPr lang="en-GB" dirty="0" smtClean="0"/>
              <a:t>Neuromuscular Therapist (ANMPT)</a:t>
            </a:r>
          </a:p>
          <a:p>
            <a:endParaRPr lang="en-GB" dirty="0"/>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838200"/>
          </a:xfrm>
        </p:spPr>
        <p:txBody>
          <a:bodyPr/>
          <a:lstStyle/>
          <a:p>
            <a:r>
              <a:rPr lang="en-US" dirty="0" smtClean="0"/>
              <a:t>National Standards</a:t>
            </a:r>
            <a:br>
              <a:rPr lang="en-US" dirty="0" smtClean="0"/>
            </a:br>
            <a:r>
              <a:rPr lang="en-US" dirty="0" smtClean="0"/>
              <a:t>and</a:t>
            </a:r>
            <a:br>
              <a:rPr lang="en-US" dirty="0" smtClean="0"/>
            </a:br>
            <a:r>
              <a:rPr lang="en-US" dirty="0" smtClean="0"/>
              <a:t>Guidelines</a:t>
            </a:r>
            <a:endParaRPr lang="en-US" dirty="0"/>
          </a:p>
        </p:txBody>
      </p:sp>
      <p:sp>
        <p:nvSpPr>
          <p:cNvPr id="3" name="Content Placeholder 2"/>
          <p:cNvSpPr>
            <a:spLocks noGrp="1"/>
          </p:cNvSpPr>
          <p:nvPr>
            <p:ph idx="1"/>
          </p:nvPr>
        </p:nvSpPr>
        <p:spPr>
          <a:xfrm>
            <a:off x="457200" y="4114800"/>
            <a:ext cx="8229600" cy="2438400"/>
          </a:xfrm>
        </p:spPr>
        <p:txBody>
          <a:bodyPr/>
          <a:lstStyle/>
          <a:p>
            <a:pPr>
              <a:buNone/>
            </a:pPr>
            <a:r>
              <a:rPr lang="en-US" dirty="0" smtClean="0"/>
              <a:t>• Protocols for the management of medical emergencies must be met </a:t>
            </a:r>
          </a:p>
          <a:p>
            <a:pPr>
              <a:buNone/>
            </a:pPr>
            <a:r>
              <a:rPr lang="en-US" dirty="0" smtClean="0"/>
              <a:t>• Safety Equipment must be maintained </a:t>
            </a:r>
          </a:p>
          <a:p>
            <a:pPr>
              <a:buNone/>
            </a:pPr>
            <a:r>
              <a:rPr lang="en-US" dirty="0" smtClean="0"/>
              <a:t>• Venue must be suitable –adequate space, temperature, ventilation and humidity </a:t>
            </a:r>
          </a:p>
          <a:p>
            <a:pPr>
              <a:buNone/>
            </a:pPr>
            <a:r>
              <a:rPr lang="en-US" dirty="0" smtClean="0"/>
              <a:t>• Drinking water must be available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29600" cy="1600200"/>
          </a:xfrm>
        </p:spPr>
        <p:txBody>
          <a:bodyPr/>
          <a:lstStyle/>
          <a:p>
            <a:r>
              <a:rPr lang="en-US" dirty="0" smtClean="0"/>
              <a:t>Kinetic Chain Assessment</a:t>
            </a:r>
            <a:endParaRPr lang="en-US" dirty="0"/>
          </a:p>
        </p:txBody>
      </p:sp>
      <p:sp>
        <p:nvSpPr>
          <p:cNvPr id="3" name="Content Placeholder 2"/>
          <p:cNvSpPr>
            <a:spLocks noGrp="1"/>
          </p:cNvSpPr>
          <p:nvPr>
            <p:ph idx="1"/>
          </p:nvPr>
        </p:nvSpPr>
        <p:spPr>
          <a:xfrm>
            <a:off x="457200" y="2971800"/>
            <a:ext cx="8229600" cy="3581400"/>
          </a:xfrm>
        </p:spPr>
        <p:txBody>
          <a:bodyPr/>
          <a:lstStyle/>
          <a:p>
            <a:r>
              <a:rPr lang="en-US" dirty="0" err="1" smtClean="0"/>
              <a:t>Scapulo</a:t>
            </a:r>
            <a:r>
              <a:rPr lang="en-US" dirty="0" smtClean="0"/>
              <a:t>-Humeral Rhythm Assessment</a:t>
            </a:r>
          </a:p>
          <a:p>
            <a:r>
              <a:rPr lang="en-US" dirty="0" smtClean="0"/>
              <a:t>Kinetic Chain Muscle Firing Order Assessment</a:t>
            </a:r>
          </a:p>
          <a:p>
            <a:r>
              <a:rPr lang="en-US" dirty="0" smtClean="0"/>
              <a:t>Rotational Movement Assessment</a:t>
            </a:r>
          </a:p>
          <a:p>
            <a:r>
              <a:rPr lang="en-US" dirty="0" smtClean="0"/>
              <a:t>Spinal Extension Assessment</a:t>
            </a:r>
          </a:p>
          <a:p>
            <a:r>
              <a:rPr lang="en-US" dirty="0" smtClean="0"/>
              <a:t>Form/Force Closure Assessment</a:t>
            </a:r>
          </a:p>
          <a:p>
            <a:r>
              <a:rPr lang="en-US" dirty="0" smtClean="0"/>
              <a:t>Trigger Point Assessment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685800" y="381000"/>
            <a:ext cx="7772400" cy="3810000"/>
          </a:xfrm>
        </p:spPr>
        <p:txBody>
          <a:bodyPr/>
          <a:lstStyle/>
          <a:p>
            <a:pPr eaLnBrk="1" hangingPunct="1"/>
            <a:r>
              <a:rPr lang="en-US" dirty="0" smtClean="0">
                <a:solidFill>
                  <a:srgbClr val="00CC99"/>
                </a:solidFill>
              </a:rPr>
              <a:t>Kinetic </a:t>
            </a:r>
            <a:r>
              <a:rPr lang="en-US" dirty="0">
                <a:solidFill>
                  <a:srgbClr val="00CC99"/>
                </a:solidFill>
              </a:rPr>
              <a:t>Postural Assessment</a:t>
            </a:r>
            <a:endParaRPr lang="en-US" dirty="0"/>
          </a:p>
        </p:txBody>
      </p:sp>
      <p:sp>
        <p:nvSpPr>
          <p:cNvPr id="97283" name="Rectangle 3"/>
          <p:cNvSpPr>
            <a:spLocks noGrp="1" noChangeArrowheads="1"/>
          </p:cNvSpPr>
          <p:nvPr>
            <p:ph type="body" sz="half" idx="2"/>
          </p:nvPr>
        </p:nvSpPr>
        <p:spPr>
          <a:xfrm>
            <a:off x="2773363" y="2667000"/>
            <a:ext cx="5540375" cy="3962400"/>
          </a:xfrm>
        </p:spPr>
        <p:txBody>
          <a:bodyPr/>
          <a:lstStyle/>
          <a:p>
            <a:pPr lvl="2" eaLnBrk="1" hangingPunct="1">
              <a:lnSpc>
                <a:spcPct val="80000"/>
              </a:lnSpc>
              <a:buFont typeface="Wingdings" pitchFamily="-109" charset="2"/>
              <a:buNone/>
              <a:defRPr/>
            </a:pPr>
            <a:r>
              <a:rPr lang="en-US" sz="4000">
                <a:solidFill>
                  <a:srgbClr val="0000FF"/>
                </a:solidFill>
              </a:rPr>
              <a:t>    </a:t>
            </a:r>
            <a:r>
              <a:rPr lang="en-US" sz="4000" u="sng">
                <a:solidFill>
                  <a:srgbClr val="FF6699"/>
                </a:solidFill>
              </a:rPr>
              <a:t>Tools</a:t>
            </a:r>
            <a:endParaRPr lang="en-US" sz="4000" u="sng">
              <a:solidFill>
                <a:srgbClr val="0000FF"/>
              </a:solidFill>
            </a:endParaRPr>
          </a:p>
          <a:p>
            <a:pPr lvl="2" eaLnBrk="1" hangingPunct="1">
              <a:lnSpc>
                <a:spcPct val="80000"/>
              </a:lnSpc>
              <a:buFont typeface="Wingdings" pitchFamily="-109" charset="2"/>
              <a:buNone/>
              <a:defRPr/>
            </a:pPr>
            <a:r>
              <a:rPr lang="en-US" sz="1400"/>
              <a:t> </a:t>
            </a:r>
          </a:p>
          <a:p>
            <a:pPr lvl="2" eaLnBrk="1" hangingPunct="1">
              <a:lnSpc>
                <a:spcPct val="80000"/>
              </a:lnSpc>
              <a:defRPr/>
            </a:pPr>
            <a:r>
              <a:rPr lang="en-US" sz="3600"/>
              <a:t>Plumb line</a:t>
            </a:r>
          </a:p>
          <a:p>
            <a:pPr lvl="2" eaLnBrk="1" hangingPunct="1">
              <a:lnSpc>
                <a:spcPct val="80000"/>
              </a:lnSpc>
              <a:defRPr/>
            </a:pPr>
            <a:r>
              <a:rPr lang="en-US" sz="3600"/>
              <a:t>Postural grid</a:t>
            </a:r>
          </a:p>
          <a:p>
            <a:pPr lvl="2" eaLnBrk="1" hangingPunct="1">
              <a:lnSpc>
                <a:spcPct val="80000"/>
              </a:lnSpc>
              <a:defRPr/>
            </a:pPr>
            <a:r>
              <a:rPr lang="en-US" sz="3600"/>
              <a:t>Portable units</a:t>
            </a:r>
          </a:p>
          <a:p>
            <a:pPr lvl="2" eaLnBrk="1" hangingPunct="1">
              <a:lnSpc>
                <a:spcPct val="80000"/>
              </a:lnSpc>
              <a:defRPr/>
            </a:pPr>
            <a:r>
              <a:rPr lang="en-US" sz="3600"/>
              <a:t>Digital Camcorder</a:t>
            </a:r>
          </a:p>
          <a:p>
            <a:pPr lvl="2" eaLnBrk="1" hangingPunct="1">
              <a:lnSpc>
                <a:spcPct val="80000"/>
              </a:lnSpc>
              <a:defRPr/>
            </a:pPr>
            <a:r>
              <a:rPr lang="en-US" sz="3600"/>
              <a:t>Biofeedback</a:t>
            </a:r>
          </a:p>
          <a:p>
            <a:pPr eaLnBrk="1" hangingPunct="1">
              <a:lnSpc>
                <a:spcPct val="80000"/>
              </a:lnSpc>
              <a:defRPr/>
            </a:pPr>
            <a:endParaRPr lang="en-US" sz="2600">
              <a:ea typeface="+mn-ea"/>
              <a:cs typeface="+mn-cs"/>
            </a:endParaRPr>
          </a:p>
        </p:txBody>
      </p:sp>
      <p:pic>
        <p:nvPicPr>
          <p:cNvPr id="97287" name="Picture 7"/>
          <p:cNvPicPr>
            <a:picLocks noGrp="1" noChangeAspect="1" noChangeArrowheads="1"/>
          </p:cNvPicPr>
          <p:nvPr>
            <p:ph type="clipArt" sz="half" idx="1"/>
          </p:nvPr>
        </p:nvPicPr>
        <p:blipFill>
          <a:blip r:embed="rId3"/>
          <a:srcRect/>
          <a:stretch>
            <a:fillRect/>
          </a:stretch>
        </p:blipFill>
        <p:spPr>
          <a:xfrm>
            <a:off x="152400" y="4038600"/>
            <a:ext cx="2274887" cy="2438400"/>
          </a:xfrm>
        </p:spPr>
      </p:pic>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a:xfrm>
            <a:off x="728663" y="3276600"/>
            <a:ext cx="2514600" cy="2895600"/>
          </a:xfrm>
          <a:effectLst>
            <a:outerShdw blurRad="63500" dist="12700" dir="2700000" algn="ctr" rotWithShape="0">
              <a:schemeClr val="bg2">
                <a:alpha val="74997"/>
              </a:schemeClr>
            </a:outerShdw>
          </a:effectLst>
        </p:spPr>
        <p:txBody>
          <a:bodyPr rIns="132080"/>
          <a:lstStyle/>
          <a:p>
            <a:pPr marL="39688" indent="0" algn="ctr" eaLnBrk="1" hangingPunct="1">
              <a:buFont typeface="Microsoft Sans Serif" pitchFamily="-111" charset="0"/>
              <a:buNone/>
              <a:defRPr/>
            </a:pPr>
            <a:endParaRPr lang="en-US" sz="2000" dirty="0" smtClean="0">
              <a:solidFill>
                <a:srgbClr val="840202"/>
              </a:solidFill>
              <a:sym typeface="Microsoft Sans Serif" pitchFamily="-111" charset="0"/>
            </a:endParaRPr>
          </a:p>
        </p:txBody>
      </p:sp>
      <p:sp>
        <p:nvSpPr>
          <p:cNvPr id="5" name="Title 4"/>
          <p:cNvSpPr>
            <a:spLocks noGrp="1"/>
          </p:cNvSpPr>
          <p:nvPr>
            <p:ph type="title"/>
          </p:nvPr>
        </p:nvSpPr>
        <p:spPr>
          <a:xfrm>
            <a:off x="457200" y="1524000"/>
            <a:ext cx="8229600" cy="1219200"/>
          </a:xfrm>
        </p:spPr>
        <p:txBody>
          <a:bodyPr/>
          <a:lstStyle/>
          <a:p>
            <a:r>
              <a:rPr lang="en-GB" dirty="0" smtClean="0"/>
              <a:t>Primary and Secondary Curves</a:t>
            </a:r>
            <a:endParaRPr lang="en-GB" dirty="0"/>
          </a:p>
        </p:txBody>
      </p:sp>
      <p:pic>
        <p:nvPicPr>
          <p:cNvPr id="7" name="Picture 6" descr="http://content.answers.com/main/content/wp/en/thumb/c/cf/260px-HumanNewborn.JPG"/>
          <p:cNvPicPr>
            <a:picLocks noChangeAspect="1" noChangeArrowheads="1"/>
          </p:cNvPicPr>
          <p:nvPr/>
        </p:nvPicPr>
        <p:blipFill>
          <a:blip r:embed="rId3"/>
          <a:srcRect/>
          <a:stretch>
            <a:fillRect/>
          </a:stretch>
        </p:blipFill>
        <p:spPr bwMode="auto">
          <a:xfrm>
            <a:off x="1905000" y="2819400"/>
            <a:ext cx="5036949" cy="3429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he Vertebral Column &amp; Thorax, pp 175, 17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2209800"/>
            <a:ext cx="2990849" cy="4337475"/>
          </a:xfrm>
          <a:prstGeom prst="rect">
            <a:avLst/>
          </a:prstGeom>
          <a:noFill/>
          <a:ln w="9525">
            <a:noFill/>
            <a:miter lim="800000"/>
            <a:headEnd/>
            <a:tailEnd/>
          </a:ln>
        </p:spPr>
      </p:pic>
      <p:pic>
        <p:nvPicPr>
          <p:cNvPr id="17411" name="Picture 3" descr="The Spine, Infant &amp; Adult, p 2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800" y="2209800"/>
            <a:ext cx="2941007" cy="4267200"/>
          </a:xfrm>
          <a:prstGeom prst="rect">
            <a:avLst/>
          </a:prstGeom>
          <a:noFill/>
          <a:ln w="9525">
            <a:noFill/>
            <a:miter lim="800000"/>
            <a:headEnd/>
            <a:tailEnd/>
          </a:ln>
        </p:spPr>
      </p:pic>
      <p:sp>
        <p:nvSpPr>
          <p:cNvPr id="17412" name="Rectangle 4"/>
          <p:cNvSpPr>
            <a:spLocks noGrp="1" noChangeArrowheads="1"/>
          </p:cNvSpPr>
          <p:nvPr>
            <p:ph type="title" idx="4294967295"/>
          </p:nvPr>
        </p:nvSpPr>
        <p:spPr>
          <a:xfrm>
            <a:off x="0" y="0"/>
            <a:ext cx="9144000" cy="1219200"/>
          </a:xfrm>
        </p:spPr>
        <p:txBody>
          <a:bodyPr/>
          <a:lstStyle/>
          <a:p>
            <a:pPr eaLnBrk="1" hangingPunct="1"/>
            <a:endParaRPr lang="en-US" dirty="0">
              <a:solidFill>
                <a:srgbClr val="FF0000"/>
              </a:solidFill>
              <a:ea typeface="ＭＳ Ｐゴシック" pitchFamily="-110" charset="-128"/>
              <a:cs typeface="ＭＳ Ｐゴシック" pitchFamily="-110" charset="-128"/>
            </a:endParaRPr>
          </a:p>
        </p:txBody>
      </p:sp>
      <p:sp>
        <p:nvSpPr>
          <p:cNvPr id="17413" name="Text Box 5"/>
          <p:cNvSpPr txBox="1">
            <a:spLocks noChangeArrowheads="1"/>
          </p:cNvSpPr>
          <p:nvPr/>
        </p:nvSpPr>
        <p:spPr bwMode="auto">
          <a:xfrm>
            <a:off x="0" y="6462713"/>
            <a:ext cx="9144000" cy="336550"/>
          </a:xfrm>
          <a:prstGeom prst="rect">
            <a:avLst/>
          </a:prstGeom>
          <a:noFill/>
          <a:ln w="9525">
            <a:noFill/>
            <a:miter lim="800000"/>
            <a:headEnd/>
            <a:tailEnd/>
          </a:ln>
        </p:spPr>
        <p:txBody>
          <a:bodyPr>
            <a:prstTxWarp prst="textNoShape">
              <a:avLst/>
            </a:prstTxWarp>
            <a:spAutoFit/>
          </a:bodyPr>
          <a:lstStyle/>
          <a:p>
            <a:pPr algn="ctr" eaLnBrk="1" hangingPunct="1">
              <a:spcBef>
                <a:spcPct val="50000"/>
              </a:spcBef>
            </a:pPr>
            <a:r>
              <a:rPr lang="en-US" sz="1600" dirty="0">
                <a:solidFill>
                  <a:schemeClr val="tx2"/>
                </a:solidFill>
                <a:latin typeface="Times New Roman" pitchFamily="-110" charset="0"/>
              </a:rPr>
              <a:t>From: </a:t>
            </a:r>
            <a:r>
              <a:rPr lang="en-US" sz="1600" dirty="0" err="1">
                <a:solidFill>
                  <a:schemeClr val="tx2"/>
                </a:solidFill>
                <a:latin typeface="Times New Roman" pitchFamily="-110" charset="0"/>
              </a:rPr>
              <a:t>Rohen/Yokochi</a:t>
            </a:r>
            <a:r>
              <a:rPr lang="en-US" sz="1600" dirty="0">
                <a:solidFill>
                  <a:schemeClr val="tx2"/>
                </a:solidFill>
                <a:latin typeface="Times New Roman" pitchFamily="-110" charset="0"/>
              </a:rPr>
              <a:t> 1988, Color Atlas of Anatomy, 2</a:t>
            </a:r>
            <a:r>
              <a:rPr lang="en-US" sz="1600" baseline="30000" dirty="0">
                <a:solidFill>
                  <a:schemeClr val="tx2"/>
                </a:solidFill>
                <a:latin typeface="Times New Roman" pitchFamily="-110" charset="0"/>
              </a:rPr>
              <a:t>nd</a:t>
            </a:r>
            <a:r>
              <a:rPr lang="en-US" sz="1600" dirty="0">
                <a:solidFill>
                  <a:schemeClr val="tx2"/>
                </a:solidFill>
                <a:latin typeface="Times New Roman" pitchFamily="-110" charset="0"/>
              </a:rPr>
              <a:t> Edition</a:t>
            </a:r>
          </a:p>
        </p:txBody>
      </p:sp>
      <p:sp>
        <p:nvSpPr>
          <p:cNvPr id="7" name="Rectangle 6"/>
          <p:cNvSpPr/>
          <p:nvPr/>
        </p:nvSpPr>
        <p:spPr>
          <a:xfrm>
            <a:off x="3352801" y="2739063"/>
            <a:ext cx="2667000" cy="1938992"/>
          </a:xfrm>
          <a:prstGeom prst="rect">
            <a:avLst/>
          </a:prstGeom>
        </p:spPr>
        <p:txBody>
          <a:bodyPr wrap="square">
            <a:spAutoFit/>
          </a:bodyPr>
          <a:lstStyle/>
          <a:p>
            <a:pPr lvl="0" algn="ctr"/>
            <a:r>
              <a:rPr lang="en-US" sz="4000" dirty="0" smtClean="0">
                <a:solidFill>
                  <a:srgbClr val="FF0000"/>
                </a:solidFill>
                <a:latin typeface="Tahoma" pitchFamily="34" charset="0"/>
                <a:ea typeface="ＭＳ Ｐゴシック" pitchFamily="-110" charset="-128"/>
                <a:cs typeface="ＭＳ Ｐゴシック" pitchFamily="-110" charset="-128"/>
              </a:rPr>
              <a:t>Primary</a:t>
            </a:r>
          </a:p>
          <a:p>
            <a:pPr lvl="0" algn="ctr"/>
            <a:r>
              <a:rPr lang="en-US" sz="4000" dirty="0" smtClean="0">
                <a:solidFill>
                  <a:srgbClr val="FF0000"/>
                </a:solidFill>
                <a:latin typeface="Tahoma" pitchFamily="34" charset="0"/>
                <a:ea typeface="ＭＳ Ｐゴシック" pitchFamily="-110" charset="-128"/>
                <a:cs typeface="ＭＳ Ｐゴシック" pitchFamily="-110" charset="-128"/>
              </a:rPr>
              <a:t>Secondary curves </a:t>
            </a:r>
            <a:endParaRPr lang="en-US" sz="4000" dirty="0">
              <a:solidFill>
                <a:srgbClr val="FF0000"/>
              </a:solidFill>
              <a:latin typeface="Tahoma" pitchFamily="34" charset="0"/>
              <a:ea typeface="ＭＳ Ｐゴシック" pitchFamily="-110" charset="-128"/>
              <a:cs typeface="ＭＳ Ｐゴシック" pitchFamily="-110"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186" name="Object 2"/>
          <p:cNvGraphicFramePr>
            <a:graphicFrameLocks noChangeAspect="1"/>
          </p:cNvGraphicFramePr>
          <p:nvPr/>
        </p:nvGraphicFramePr>
        <p:xfrm>
          <a:off x="2979738" y="1439863"/>
          <a:ext cx="3167062" cy="5299075"/>
        </p:xfrm>
        <a:graphic>
          <a:graphicData uri="http://schemas.openxmlformats.org/presentationml/2006/ole">
            <mc:AlternateContent xmlns:mc="http://schemas.openxmlformats.org/markup-compatibility/2006">
              <mc:Choice xmlns:v="urn:schemas-microsoft-com:vml" Requires="v">
                <p:oleObj spid="_x0000_s165892" name="Document" r:id="rId5" imgW="3250692" imgH="5439156" progId="Word.Document.8">
                  <p:embed/>
                </p:oleObj>
              </mc:Choice>
              <mc:Fallback>
                <p:oleObj name="Document" r:id="rId5" imgW="3250692" imgH="5439156" progId="Word.Document.8">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9738" y="1439863"/>
                        <a:ext cx="3167062" cy="529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93187" name="Picture 3"/>
          <p:cNvPicPr>
            <a:picLocks noChangeAspect="1" noChangeArrowheads="1"/>
          </p:cNvPicPr>
          <p:nvPr/>
        </p:nvPicPr>
        <p:blipFill>
          <a:blip r:embed="rId7"/>
          <a:srcRect/>
          <a:stretch>
            <a:fillRect/>
          </a:stretch>
        </p:blipFill>
        <p:spPr bwMode="auto">
          <a:xfrm>
            <a:off x="3071003" y="1981199"/>
            <a:ext cx="6072997" cy="6019801"/>
          </a:xfrm>
          <a:prstGeom prst="rect">
            <a:avLst/>
          </a:prstGeom>
          <a:noFill/>
          <a:ln w="12700" cap="sq">
            <a:noFill/>
            <a:miter lim="800000"/>
            <a:headEnd type="none" w="sm" len="sm"/>
            <a:tailEnd type="none" w="sm" len="sm"/>
          </a:ln>
        </p:spPr>
      </p:pic>
      <p:pic>
        <p:nvPicPr>
          <p:cNvPr id="93189" name="Picture 5"/>
          <p:cNvPicPr>
            <a:picLocks noChangeAspect="1" noChangeArrowheads="1"/>
          </p:cNvPicPr>
          <p:nvPr/>
        </p:nvPicPr>
        <p:blipFill>
          <a:blip r:embed="rId8"/>
          <a:srcRect/>
          <a:stretch>
            <a:fillRect/>
          </a:stretch>
        </p:blipFill>
        <p:spPr bwMode="auto">
          <a:xfrm>
            <a:off x="533400" y="2514600"/>
            <a:ext cx="2139950" cy="3733800"/>
          </a:xfrm>
          <a:prstGeom prst="rect">
            <a:avLst/>
          </a:prstGeom>
          <a:noFill/>
          <a:ln w="9525">
            <a:noFill/>
            <a:miter lim="800000"/>
            <a:headEnd/>
            <a:tailEnd/>
          </a:ln>
        </p:spPr>
      </p:pic>
      <p:sp>
        <p:nvSpPr>
          <p:cNvPr id="93190" name="Text Box 6"/>
          <p:cNvSpPr txBox="1">
            <a:spLocks noChangeArrowheads="1"/>
          </p:cNvSpPr>
          <p:nvPr/>
        </p:nvSpPr>
        <p:spPr bwMode="auto">
          <a:xfrm>
            <a:off x="457200" y="6324600"/>
            <a:ext cx="32766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Times New Roman" pitchFamily="-109" charset="0"/>
              </a:rPr>
              <a:t>www.ntc.ie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a:srcRect/>
          <a:stretch>
            <a:fillRect/>
          </a:stretch>
        </p:blipFill>
        <p:spPr bwMode="auto">
          <a:xfrm>
            <a:off x="5438775" y="0"/>
            <a:ext cx="3705225" cy="6858000"/>
          </a:xfrm>
          <a:prstGeom prst="rect">
            <a:avLst/>
          </a:prstGeom>
          <a:noFill/>
          <a:ln w="9525">
            <a:noFill/>
            <a:miter lim="800000"/>
            <a:headEnd/>
            <a:tailEnd/>
          </a:ln>
        </p:spPr>
      </p:pic>
      <p:sp>
        <p:nvSpPr>
          <p:cNvPr id="95235" name="Text Box 3"/>
          <p:cNvSpPr txBox="1">
            <a:spLocks noChangeArrowheads="1"/>
          </p:cNvSpPr>
          <p:nvPr/>
        </p:nvSpPr>
        <p:spPr bwMode="auto">
          <a:xfrm>
            <a:off x="457200" y="6400800"/>
            <a:ext cx="4495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Times New Roman" pitchFamily="-109" charset="0"/>
              </a:rPr>
              <a:t>www.ntc.ie</a:t>
            </a:r>
          </a:p>
        </p:txBody>
      </p:sp>
      <p:sp>
        <p:nvSpPr>
          <p:cNvPr id="95236" name="Text Box 4"/>
          <p:cNvSpPr txBox="1">
            <a:spLocks noChangeArrowheads="1"/>
          </p:cNvSpPr>
          <p:nvPr/>
        </p:nvSpPr>
        <p:spPr bwMode="auto">
          <a:xfrm>
            <a:off x="304800" y="1905000"/>
            <a:ext cx="4953000" cy="4973157"/>
          </a:xfrm>
          <a:prstGeom prst="rect">
            <a:avLst/>
          </a:prstGeom>
          <a:noFill/>
          <a:ln w="9525">
            <a:noFill/>
            <a:miter lim="800000"/>
            <a:headEnd/>
            <a:tailEnd/>
          </a:ln>
        </p:spPr>
        <p:txBody>
          <a:bodyPr wrap="square">
            <a:prstTxWarp prst="textNoShape">
              <a:avLst/>
            </a:prstTxWarp>
            <a:spAutoFit/>
          </a:bodyPr>
          <a:lstStyle/>
          <a:p>
            <a:pPr>
              <a:spcBef>
                <a:spcPts val="500"/>
              </a:spcBef>
              <a:spcAft>
                <a:spcPts val="500"/>
              </a:spcAft>
            </a:pPr>
            <a:r>
              <a:rPr lang="en-US" sz="2800" dirty="0">
                <a:latin typeface="Times New Roman" pitchFamily="-109" charset="0"/>
              </a:rPr>
              <a:t>A whole chain (kinetic chain) of events is set off:</a:t>
            </a:r>
            <a:endParaRPr lang="en-US" dirty="0">
              <a:latin typeface="Times New Roman" pitchFamily="-109" charset="0"/>
            </a:endParaRPr>
          </a:p>
          <a:p>
            <a:pPr>
              <a:spcBef>
                <a:spcPts val="500"/>
              </a:spcBef>
              <a:spcAft>
                <a:spcPts val="500"/>
              </a:spcAft>
              <a:buFontTx/>
              <a:buChar char="•"/>
            </a:pPr>
            <a:r>
              <a:rPr lang="en-US" dirty="0">
                <a:latin typeface="Times New Roman" pitchFamily="-109" charset="0"/>
              </a:rPr>
              <a:t>Internal rotation of the lower extremities force the knees inward</a:t>
            </a:r>
          </a:p>
          <a:p>
            <a:pPr>
              <a:spcBef>
                <a:spcPts val="500"/>
              </a:spcBef>
              <a:spcAft>
                <a:spcPts val="500"/>
              </a:spcAft>
              <a:buFontTx/>
              <a:buChar char="•"/>
            </a:pPr>
            <a:r>
              <a:rPr lang="en-US" dirty="0">
                <a:latin typeface="Times New Roman" pitchFamily="-109" charset="0"/>
              </a:rPr>
              <a:t>Internal rotation of the legs rotate the pelvis forward </a:t>
            </a:r>
          </a:p>
          <a:p>
            <a:pPr>
              <a:spcBef>
                <a:spcPts val="500"/>
              </a:spcBef>
              <a:spcAft>
                <a:spcPts val="500"/>
              </a:spcAft>
              <a:buFontTx/>
              <a:buChar char="•"/>
            </a:pPr>
            <a:r>
              <a:rPr lang="en-US" dirty="0">
                <a:latin typeface="Times New Roman" pitchFamily="-109" charset="0"/>
              </a:rPr>
              <a:t>The center of gravity shifts forward as the upper body slumps forward </a:t>
            </a:r>
          </a:p>
          <a:p>
            <a:pPr>
              <a:spcBef>
                <a:spcPts val="500"/>
              </a:spcBef>
              <a:spcAft>
                <a:spcPts val="500"/>
              </a:spcAft>
              <a:buFontTx/>
              <a:buChar char="•"/>
            </a:pPr>
            <a:r>
              <a:rPr lang="en-US" dirty="0">
                <a:latin typeface="Times New Roman" pitchFamily="-109" charset="0"/>
              </a:rPr>
              <a:t>Shoulders protract, upper extremities rotate internally  </a:t>
            </a:r>
            <a:endParaRPr lang="en-US" dirty="0" smtClean="0">
              <a:latin typeface="Times New Roman" pitchFamily="-109" charset="0"/>
            </a:endParaRPr>
          </a:p>
          <a:p>
            <a:pPr>
              <a:spcBef>
                <a:spcPts val="500"/>
              </a:spcBef>
              <a:spcAft>
                <a:spcPts val="500"/>
              </a:spcAft>
              <a:buFontTx/>
              <a:buChar char="•"/>
            </a:pPr>
            <a:r>
              <a:rPr lang="en-US" dirty="0">
                <a:latin typeface="Times New Roman" pitchFamily="-109" charset="0"/>
              </a:rPr>
              <a:t>T</a:t>
            </a:r>
            <a:r>
              <a:rPr lang="en-US" dirty="0" smtClean="0">
                <a:latin typeface="Times New Roman" pitchFamily="-109" charset="0"/>
              </a:rPr>
              <a:t>humbs </a:t>
            </a:r>
            <a:r>
              <a:rPr lang="en-US" dirty="0">
                <a:latin typeface="Times New Roman" pitchFamily="-109" charset="0"/>
              </a:rPr>
              <a:t>point inward </a:t>
            </a:r>
          </a:p>
          <a:p>
            <a:pPr>
              <a:spcBef>
                <a:spcPts val="500"/>
              </a:spcBef>
              <a:spcAft>
                <a:spcPts val="500"/>
              </a:spcAft>
              <a:buFontTx/>
              <a:buChar char="•"/>
            </a:pPr>
            <a:r>
              <a:rPr lang="en-US" dirty="0">
                <a:latin typeface="Times New Roman" pitchFamily="-109" charset="0"/>
              </a:rPr>
              <a:t>Head shifts </a:t>
            </a:r>
            <a:r>
              <a:rPr lang="en-US" dirty="0" smtClean="0">
                <a:latin typeface="Times New Roman" pitchFamily="-109" charset="0"/>
              </a:rPr>
              <a:t>forward (forward head posture)</a:t>
            </a:r>
          </a:p>
          <a:p>
            <a:pPr>
              <a:spcBef>
                <a:spcPct val="50000"/>
              </a:spcBef>
              <a:buFontTx/>
              <a:buChar char="•"/>
            </a:pPr>
            <a:endParaRPr lang="en-US" dirty="0">
              <a:latin typeface="Times New Roman" pitchFamily="-109"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3186" name="Object 2"/>
          <p:cNvGraphicFramePr>
            <a:graphicFrameLocks noChangeAspect="1"/>
          </p:cNvGraphicFramePr>
          <p:nvPr/>
        </p:nvGraphicFramePr>
        <p:xfrm>
          <a:off x="2979738" y="1439863"/>
          <a:ext cx="3167062" cy="5299075"/>
        </p:xfrm>
        <a:graphic>
          <a:graphicData uri="http://schemas.openxmlformats.org/presentationml/2006/ole">
            <mc:AlternateContent xmlns:mc="http://schemas.openxmlformats.org/markup-compatibility/2006">
              <mc:Choice xmlns:v="urn:schemas-microsoft-com:vml" Requires="v">
                <p:oleObj spid="_x0000_s105476" name="Document" r:id="rId5" imgW="3250692" imgH="5439156" progId="Word.Document.8">
                  <p:embed/>
                </p:oleObj>
              </mc:Choice>
              <mc:Fallback>
                <p:oleObj name="Document" r:id="rId5" imgW="3250692" imgH="5439156" progId="Word.Document.8">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9738" y="1439863"/>
                        <a:ext cx="3167062" cy="529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93187" name="Picture 3"/>
          <p:cNvPicPr>
            <a:picLocks noChangeAspect="1" noChangeArrowheads="1"/>
          </p:cNvPicPr>
          <p:nvPr/>
        </p:nvPicPr>
        <p:blipFill>
          <a:blip r:embed="rId7"/>
          <a:srcRect/>
          <a:stretch>
            <a:fillRect/>
          </a:stretch>
        </p:blipFill>
        <p:spPr bwMode="auto">
          <a:xfrm>
            <a:off x="3048000" y="2209800"/>
            <a:ext cx="5410200" cy="5715000"/>
          </a:xfrm>
          <a:prstGeom prst="rect">
            <a:avLst/>
          </a:prstGeom>
          <a:noFill/>
          <a:ln w="12700" cap="sq">
            <a:noFill/>
            <a:miter lim="800000"/>
            <a:headEnd type="none" w="sm" len="sm"/>
            <a:tailEnd type="none" w="sm" len="sm"/>
          </a:ln>
        </p:spPr>
      </p:pic>
      <p:sp>
        <p:nvSpPr>
          <p:cNvPr id="93188" name="Text Box 4"/>
          <p:cNvSpPr txBox="1">
            <a:spLocks noChangeArrowheads="1"/>
          </p:cNvSpPr>
          <p:nvPr/>
        </p:nvSpPr>
        <p:spPr bwMode="auto">
          <a:xfrm>
            <a:off x="152400" y="2286000"/>
            <a:ext cx="4724400" cy="1890261"/>
          </a:xfrm>
          <a:prstGeom prst="rect">
            <a:avLst/>
          </a:prstGeom>
          <a:noFill/>
          <a:ln w="9525">
            <a:noFill/>
            <a:miter lim="800000"/>
            <a:headEnd/>
            <a:tailEnd/>
          </a:ln>
        </p:spPr>
        <p:txBody>
          <a:bodyPr wrap="square">
            <a:prstTxWarp prst="textNoShape">
              <a:avLst/>
            </a:prstTxWarp>
            <a:spAutoFit/>
          </a:bodyPr>
          <a:lstStyle/>
          <a:p>
            <a:pPr>
              <a:spcBef>
                <a:spcPts val="500"/>
              </a:spcBef>
              <a:spcAft>
                <a:spcPts val="500"/>
              </a:spcAft>
            </a:pPr>
            <a:r>
              <a:rPr lang="en-US" dirty="0">
                <a:latin typeface="Verdana" pitchFamily="-109" charset="0"/>
              </a:rPr>
              <a:t>People who </a:t>
            </a:r>
            <a:r>
              <a:rPr lang="en-US" dirty="0" smtClean="0">
                <a:latin typeface="Verdana" pitchFamily="-109" charset="0"/>
              </a:rPr>
              <a:t>have</a:t>
            </a:r>
          </a:p>
          <a:p>
            <a:pPr>
              <a:spcBef>
                <a:spcPts val="500"/>
              </a:spcBef>
              <a:spcAft>
                <a:spcPts val="500"/>
              </a:spcAft>
            </a:pPr>
            <a:r>
              <a:rPr lang="en-US" dirty="0" smtClean="0">
                <a:latin typeface="Verdana" pitchFamily="-109" charset="0"/>
              </a:rPr>
              <a:t>flat feet </a:t>
            </a:r>
            <a:r>
              <a:rPr lang="en-US" dirty="0" err="1" smtClean="0">
                <a:latin typeface="Verdana" pitchFamily="-109" charset="0"/>
              </a:rPr>
              <a:t>hyperpronate</a:t>
            </a:r>
            <a:r>
              <a:rPr lang="en-US" dirty="0">
                <a:latin typeface="Verdana" pitchFamily="-109" charset="0"/>
              </a:rPr>
              <a:t>! </a:t>
            </a:r>
          </a:p>
          <a:p>
            <a:pPr>
              <a:spcBef>
                <a:spcPts val="500"/>
              </a:spcBef>
              <a:spcAft>
                <a:spcPts val="500"/>
              </a:spcAft>
            </a:pPr>
            <a:endParaRPr lang="en-US" dirty="0" smtClean="0">
              <a:latin typeface="Verdana" pitchFamily="-109" charset="0"/>
            </a:endParaRPr>
          </a:p>
          <a:p>
            <a:pPr>
              <a:spcBef>
                <a:spcPct val="50000"/>
              </a:spcBef>
            </a:pPr>
            <a:endParaRPr lang="en-US" sz="2800" dirty="0">
              <a:latin typeface="Times New Roman" pitchFamily="-109" charset="0"/>
            </a:endParaRPr>
          </a:p>
        </p:txBody>
      </p:sp>
      <p:sp>
        <p:nvSpPr>
          <p:cNvPr id="93190" name="Text Box 6"/>
          <p:cNvSpPr txBox="1">
            <a:spLocks noChangeArrowheads="1"/>
          </p:cNvSpPr>
          <p:nvPr/>
        </p:nvSpPr>
        <p:spPr bwMode="auto">
          <a:xfrm>
            <a:off x="457200" y="6324600"/>
            <a:ext cx="32766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Times New Roman" pitchFamily="-109" charset="0"/>
              </a:rPr>
              <a:t>www.ntc.ie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AutoShape 12"/>
          <p:cNvSpPr>
            <a:spLocks noChangeArrowheads="1"/>
          </p:cNvSpPr>
          <p:nvPr/>
        </p:nvSpPr>
        <p:spPr bwMode="gray">
          <a:xfrm>
            <a:off x="838200" y="2438401"/>
            <a:ext cx="7772399" cy="3733800"/>
          </a:xfrm>
          <a:prstGeom prst="roundRect">
            <a:avLst>
              <a:gd name="adj" fmla="val 16667"/>
            </a:avLst>
          </a:prstGeom>
          <a:noFill/>
          <a:ln w="38100">
            <a:noFill/>
            <a:round/>
            <a:headEnd/>
            <a:tailEnd/>
          </a:ln>
        </p:spPr>
        <p:txBody>
          <a:bodyPr wrap="none" anchor="ctr">
            <a:prstTxWarp prst="textNoShape">
              <a:avLst/>
            </a:prstTxWarp>
          </a:bodyPr>
          <a:lstStyle/>
          <a:p>
            <a:pPr latinLnBrk="1"/>
            <a:r>
              <a:rPr kumimoji="1" lang="uk-UA" altLang="ko-KR" b="1" dirty="0">
                <a:solidFill>
                  <a:schemeClr val="bg1"/>
                </a:solidFill>
                <a:latin typeface="Calibri" pitchFamily="-110" charset="0"/>
                <a:cs typeface="맑은 고딕" charset="0"/>
              </a:rPr>
              <a:t>1</a:t>
            </a:r>
            <a:endParaRPr kumimoji="1" lang="en-US" altLang="ko-KR" b="1" dirty="0">
              <a:solidFill>
                <a:schemeClr val="bg1"/>
              </a:solidFill>
              <a:latin typeface="Calibri" pitchFamily="-110" charset="0"/>
              <a:ea typeface="Gulim" charset="0"/>
              <a:cs typeface="Gulim" charset="0"/>
            </a:endParaRPr>
          </a:p>
        </p:txBody>
      </p:sp>
      <p:sp>
        <p:nvSpPr>
          <p:cNvPr id="8203" name="AutoShape 49"/>
          <p:cNvSpPr>
            <a:spLocks noChangeArrowheads="1"/>
          </p:cNvSpPr>
          <p:nvPr/>
        </p:nvSpPr>
        <p:spPr bwMode="gray">
          <a:xfrm>
            <a:off x="3429000" y="1371600"/>
            <a:ext cx="3352800" cy="990600"/>
          </a:xfrm>
          <a:prstGeom prst="roundRect">
            <a:avLst>
              <a:gd name="adj" fmla="val 0"/>
            </a:avLst>
          </a:prstGeom>
          <a:noFill/>
          <a:ln w="38100">
            <a:noFill/>
            <a:round/>
            <a:headEnd/>
            <a:tailEnd/>
          </a:ln>
        </p:spPr>
        <p:txBody>
          <a:bodyPr wrap="none" anchor="ctr">
            <a:prstTxWarp prst="textNoShape">
              <a:avLst/>
            </a:prstTxWarp>
          </a:bodyPr>
          <a:lstStyle/>
          <a:p>
            <a:pPr latinLnBrk="1"/>
            <a:r>
              <a:rPr lang="en-US" altLang="ko-KR" sz="5400" dirty="0" smtClean="0">
                <a:latin typeface="Calibri" pitchFamily="-110" charset="0"/>
                <a:ea typeface="Gulim" charset="0"/>
                <a:cs typeface="Gulim" charset="0"/>
              </a:rPr>
              <a:t> </a:t>
            </a:r>
            <a:endParaRPr lang="en-US" altLang="ko-KR" sz="5400" baseline="-25000" dirty="0">
              <a:latin typeface="Calibri" pitchFamily="-110" charset="0"/>
              <a:ea typeface="Gulim" charset="0"/>
              <a:cs typeface="Gulim" charset="0"/>
            </a:endParaRPr>
          </a:p>
        </p:txBody>
      </p:sp>
      <p:sp>
        <p:nvSpPr>
          <p:cNvPr id="23" name="Rectangle 22"/>
          <p:cNvSpPr/>
          <p:nvPr/>
        </p:nvSpPr>
        <p:spPr>
          <a:xfrm>
            <a:off x="762000" y="2286000"/>
            <a:ext cx="7391400" cy="374461"/>
          </a:xfrm>
          <a:prstGeom prst="rect">
            <a:avLst/>
          </a:prstGeom>
        </p:spPr>
        <p:txBody>
          <a:bodyPr wrap="square">
            <a:spAutoFit/>
          </a:bodyPr>
          <a:lstStyle/>
          <a:p>
            <a:pPr>
              <a:lnSpc>
                <a:spcPct val="90000"/>
              </a:lnSpc>
            </a:pPr>
            <a:r>
              <a:rPr lang="en-US" sz="2000" dirty="0" smtClean="0">
                <a:ea typeface="Times New Roman" pitchFamily="-110" charset="0"/>
                <a:cs typeface="Times New Roman" pitchFamily="-110" charset="0"/>
              </a:rPr>
              <a:t>OPEN KINETIC CHAIN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3" name="AutoShape 49"/>
          <p:cNvSpPr>
            <a:spLocks noChangeArrowheads="1"/>
          </p:cNvSpPr>
          <p:nvPr/>
        </p:nvSpPr>
        <p:spPr bwMode="gray">
          <a:xfrm>
            <a:off x="3429000" y="1371600"/>
            <a:ext cx="3352800" cy="990600"/>
          </a:xfrm>
          <a:prstGeom prst="roundRect">
            <a:avLst>
              <a:gd name="adj" fmla="val 0"/>
            </a:avLst>
          </a:prstGeom>
          <a:noFill/>
          <a:ln w="38100">
            <a:noFill/>
            <a:round/>
            <a:headEnd/>
            <a:tailEnd/>
          </a:ln>
        </p:spPr>
        <p:txBody>
          <a:bodyPr wrap="none" anchor="ctr">
            <a:prstTxWarp prst="textNoShape">
              <a:avLst/>
            </a:prstTxWarp>
          </a:bodyPr>
          <a:lstStyle/>
          <a:p>
            <a:pPr latinLnBrk="1"/>
            <a:r>
              <a:rPr lang="en-US" altLang="ko-KR" sz="5400" dirty="0" smtClean="0">
                <a:latin typeface="Calibri" pitchFamily="-110" charset="0"/>
                <a:ea typeface="Gulim" charset="0"/>
                <a:cs typeface="Gulim" charset="0"/>
              </a:rPr>
              <a:t> </a:t>
            </a:r>
            <a:endParaRPr lang="en-US" altLang="ko-KR" sz="5400" baseline="-25000" dirty="0">
              <a:latin typeface="Calibri" pitchFamily="-110" charset="0"/>
              <a:ea typeface="Gulim" charset="0"/>
              <a:cs typeface="Gulim" charset="0"/>
            </a:endParaRPr>
          </a:p>
        </p:txBody>
      </p:sp>
      <p:sp>
        <p:nvSpPr>
          <p:cNvPr id="23" name="Rectangle 22"/>
          <p:cNvSpPr/>
          <p:nvPr/>
        </p:nvSpPr>
        <p:spPr>
          <a:xfrm>
            <a:off x="1295400" y="2286000"/>
            <a:ext cx="6858000" cy="3975448"/>
          </a:xfrm>
          <a:prstGeom prst="rect">
            <a:avLst/>
          </a:prstGeom>
        </p:spPr>
        <p:txBody>
          <a:bodyPr wrap="square">
            <a:spAutoFit/>
          </a:bodyPr>
          <a:lstStyle/>
          <a:p>
            <a:pPr>
              <a:lnSpc>
                <a:spcPct val="90000"/>
              </a:lnSpc>
            </a:pPr>
            <a:r>
              <a:rPr lang="en-US" sz="2000" dirty="0" smtClean="0">
                <a:ea typeface="Times New Roman" pitchFamily="-110" charset="0"/>
                <a:cs typeface="Times New Roman" pitchFamily="-110" charset="0"/>
              </a:rPr>
              <a:t>An extremity may be seen as representing an ”Open Kinetic Chain” when the distal end of the extremity is not fixed to any surface.</a:t>
            </a:r>
          </a:p>
          <a:p>
            <a:pPr>
              <a:lnSpc>
                <a:spcPct val="90000"/>
              </a:lnSpc>
            </a:pPr>
            <a:endParaRPr lang="en-US" sz="2000" dirty="0" smtClean="0">
              <a:ea typeface="Times New Roman" pitchFamily="-110" charset="0"/>
              <a:cs typeface="Times New Roman" pitchFamily="-110" charset="0"/>
            </a:endParaRPr>
          </a:p>
          <a:p>
            <a:pPr>
              <a:lnSpc>
                <a:spcPct val="90000"/>
              </a:lnSpc>
            </a:pPr>
            <a:r>
              <a:rPr lang="en-US" sz="2000" dirty="0" smtClean="0">
                <a:ea typeface="Times New Roman" pitchFamily="-110" charset="0"/>
                <a:cs typeface="Times New Roman" pitchFamily="-110" charset="0"/>
              </a:rPr>
              <a:t>The core of the body &amp; the proximal segment is usually stabilized while the distal segment is free to move in space through a single plane.</a:t>
            </a:r>
          </a:p>
          <a:p>
            <a:pPr>
              <a:lnSpc>
                <a:spcPct val="90000"/>
              </a:lnSpc>
            </a:pPr>
            <a:endParaRPr lang="en-US" sz="2000" dirty="0" smtClean="0">
              <a:ea typeface="Times New Roman" pitchFamily="-110" charset="0"/>
              <a:cs typeface="Times New Roman" pitchFamily="-110" charset="0"/>
            </a:endParaRPr>
          </a:p>
          <a:p>
            <a:pPr>
              <a:lnSpc>
                <a:spcPct val="90000"/>
              </a:lnSpc>
            </a:pPr>
            <a:r>
              <a:rPr lang="en-US" sz="2000" dirty="0" smtClean="0">
                <a:ea typeface="Times New Roman" pitchFamily="-110" charset="0"/>
                <a:cs typeface="Times New Roman" pitchFamily="-110" charset="0"/>
              </a:rPr>
              <a:t>Beneficial in isolating a particular joint to concentrate on specific muscle groups but not very functional.</a:t>
            </a:r>
          </a:p>
          <a:p>
            <a:pPr>
              <a:lnSpc>
                <a:spcPct val="90000"/>
              </a:lnSpc>
            </a:pPr>
            <a:endParaRPr lang="en-US" sz="2000" dirty="0" smtClean="0">
              <a:ea typeface="Times New Roman" pitchFamily="-110" charset="0"/>
              <a:cs typeface="Times New Roman" pitchFamily="-110" charset="0"/>
            </a:endParaRPr>
          </a:p>
          <a:p>
            <a:pPr>
              <a:lnSpc>
                <a:spcPct val="90000"/>
              </a:lnSpc>
            </a:pPr>
            <a:r>
              <a:rPr lang="en-US" sz="2000" dirty="0" smtClean="0">
                <a:ea typeface="Times New Roman" pitchFamily="-110" charset="0"/>
                <a:cs typeface="Times New Roman" pitchFamily="-110" charset="0"/>
              </a:rPr>
              <a:t>Most physical activity, particularly for lower extremity, requires multiple joint activity involving numerous muscles and groups of muscles simultaneously.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457200" y="1524000"/>
            <a:ext cx="8229600" cy="1524000"/>
          </a:xfrm>
        </p:spPr>
        <p:txBody>
          <a:bodyPr/>
          <a:lstStyle/>
          <a:p>
            <a:r>
              <a:rPr lang="en-GB" dirty="0" smtClean="0">
                <a:latin typeface="Tahoma" pitchFamily="-110" charset="0"/>
                <a:ea typeface="Tahoma" pitchFamily="-110" charset="0"/>
                <a:cs typeface="Tahoma" pitchFamily="-110" charset="0"/>
              </a:rPr>
              <a:t>John Sharkey </a:t>
            </a:r>
            <a:endParaRPr lang="en-GB" dirty="0">
              <a:latin typeface="Tahoma" pitchFamily="-110" charset="0"/>
              <a:ea typeface="Tahoma" pitchFamily="-110" charset="0"/>
              <a:cs typeface="Tahoma" pitchFamily="-110" charset="0"/>
            </a:endParaRPr>
          </a:p>
        </p:txBody>
      </p:sp>
      <p:sp>
        <p:nvSpPr>
          <p:cNvPr id="7171" name="Content Placeholder 4"/>
          <p:cNvSpPr>
            <a:spLocks noGrp="1"/>
          </p:cNvSpPr>
          <p:nvPr>
            <p:ph idx="1"/>
          </p:nvPr>
        </p:nvSpPr>
        <p:spPr>
          <a:xfrm>
            <a:off x="457200" y="3429000"/>
            <a:ext cx="8229600" cy="3124200"/>
          </a:xfrm>
        </p:spPr>
        <p:txBody>
          <a:bodyPr/>
          <a:lstStyle/>
          <a:p>
            <a:r>
              <a:rPr lang="en-GB" dirty="0" smtClean="0"/>
              <a:t>Exercise Physiologist (BASES)</a:t>
            </a:r>
          </a:p>
          <a:p>
            <a:endParaRPr lang="en-GB" dirty="0" smtClean="0"/>
          </a:p>
          <a:p>
            <a:r>
              <a:rPr lang="en-GB" dirty="0" smtClean="0"/>
              <a:t>Anatomist (BACA)</a:t>
            </a:r>
          </a:p>
          <a:p>
            <a:endParaRPr lang="en-GB" dirty="0" smtClean="0"/>
          </a:p>
          <a:p>
            <a:r>
              <a:rPr lang="en-GB" dirty="0" smtClean="0"/>
              <a:t>Neuromuscular Therapist (ANMPT)</a:t>
            </a:r>
          </a:p>
          <a:p>
            <a:endParaRPr lang="en-GB" dirty="0"/>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3" name="AutoShape 49"/>
          <p:cNvSpPr>
            <a:spLocks noChangeArrowheads="1"/>
          </p:cNvSpPr>
          <p:nvPr/>
        </p:nvSpPr>
        <p:spPr bwMode="gray">
          <a:xfrm>
            <a:off x="3429000" y="1371600"/>
            <a:ext cx="3352800" cy="990600"/>
          </a:xfrm>
          <a:prstGeom prst="roundRect">
            <a:avLst>
              <a:gd name="adj" fmla="val 0"/>
            </a:avLst>
          </a:prstGeom>
          <a:noFill/>
          <a:ln w="38100">
            <a:noFill/>
            <a:round/>
            <a:headEnd/>
            <a:tailEnd/>
          </a:ln>
        </p:spPr>
        <p:txBody>
          <a:bodyPr wrap="none" anchor="ctr">
            <a:prstTxWarp prst="textNoShape">
              <a:avLst/>
            </a:prstTxWarp>
          </a:bodyPr>
          <a:lstStyle/>
          <a:p>
            <a:pPr latinLnBrk="1"/>
            <a:r>
              <a:rPr lang="en-US" altLang="ko-KR" sz="5400" dirty="0" smtClean="0">
                <a:latin typeface="Calibri" pitchFamily="-110" charset="0"/>
                <a:ea typeface="Gulim" charset="0"/>
                <a:cs typeface="Gulim" charset="0"/>
              </a:rPr>
              <a:t> </a:t>
            </a:r>
            <a:endParaRPr lang="en-US" altLang="ko-KR" sz="5400" baseline="-25000" dirty="0">
              <a:latin typeface="Calibri" pitchFamily="-110" charset="0"/>
              <a:ea typeface="Gulim" charset="0"/>
              <a:cs typeface="Gulim" charset="0"/>
            </a:endParaRPr>
          </a:p>
        </p:txBody>
      </p:sp>
      <p:sp>
        <p:nvSpPr>
          <p:cNvPr id="23" name="Rectangle 22"/>
          <p:cNvSpPr/>
          <p:nvPr/>
        </p:nvSpPr>
        <p:spPr>
          <a:xfrm>
            <a:off x="762000" y="2286000"/>
            <a:ext cx="7391400" cy="374461"/>
          </a:xfrm>
          <a:prstGeom prst="rect">
            <a:avLst/>
          </a:prstGeom>
        </p:spPr>
        <p:txBody>
          <a:bodyPr wrap="square">
            <a:spAutoFit/>
          </a:bodyPr>
          <a:lstStyle/>
          <a:p>
            <a:pPr>
              <a:lnSpc>
                <a:spcPct val="90000"/>
              </a:lnSpc>
            </a:pPr>
            <a:r>
              <a:rPr lang="en-US" sz="2000" dirty="0" smtClean="0">
                <a:ea typeface="Times New Roman" pitchFamily="-110" charset="0"/>
                <a:cs typeface="Times New Roman" pitchFamily="-110" charset="0"/>
              </a:rPr>
              <a:t>CLOSED KINETIC CHAIN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AutoShape 12"/>
          <p:cNvSpPr>
            <a:spLocks noChangeArrowheads="1"/>
          </p:cNvSpPr>
          <p:nvPr/>
        </p:nvSpPr>
        <p:spPr bwMode="gray">
          <a:xfrm>
            <a:off x="838200" y="2438401"/>
            <a:ext cx="7772399" cy="3733800"/>
          </a:xfrm>
          <a:prstGeom prst="roundRect">
            <a:avLst>
              <a:gd name="adj" fmla="val 16667"/>
            </a:avLst>
          </a:prstGeom>
          <a:noFill/>
          <a:ln w="38100">
            <a:noFill/>
            <a:round/>
            <a:headEnd/>
            <a:tailEnd/>
          </a:ln>
        </p:spPr>
        <p:txBody>
          <a:bodyPr wrap="none" anchor="ctr">
            <a:prstTxWarp prst="textNoShape">
              <a:avLst/>
            </a:prstTxWarp>
          </a:bodyPr>
          <a:lstStyle/>
          <a:p>
            <a:pPr latinLnBrk="1"/>
            <a:r>
              <a:rPr kumimoji="1" lang="uk-UA" altLang="ko-KR" b="1" dirty="0">
                <a:solidFill>
                  <a:schemeClr val="bg1"/>
                </a:solidFill>
                <a:latin typeface="Calibri" pitchFamily="-110" charset="0"/>
                <a:cs typeface="맑은 고딕" charset="0"/>
              </a:rPr>
              <a:t>1</a:t>
            </a:r>
            <a:endParaRPr kumimoji="1" lang="en-US" altLang="ko-KR" b="1" dirty="0">
              <a:solidFill>
                <a:schemeClr val="bg1"/>
              </a:solidFill>
              <a:latin typeface="Calibri" pitchFamily="-110" charset="0"/>
              <a:ea typeface="Gulim" charset="0"/>
              <a:cs typeface="Gulim" charset="0"/>
            </a:endParaRPr>
          </a:p>
        </p:txBody>
      </p:sp>
      <p:sp>
        <p:nvSpPr>
          <p:cNvPr id="8203" name="AutoShape 49"/>
          <p:cNvSpPr>
            <a:spLocks noChangeArrowheads="1"/>
          </p:cNvSpPr>
          <p:nvPr/>
        </p:nvSpPr>
        <p:spPr bwMode="gray">
          <a:xfrm>
            <a:off x="3429000" y="1371600"/>
            <a:ext cx="3352800" cy="990600"/>
          </a:xfrm>
          <a:prstGeom prst="roundRect">
            <a:avLst>
              <a:gd name="adj" fmla="val 0"/>
            </a:avLst>
          </a:prstGeom>
          <a:noFill/>
          <a:ln w="38100">
            <a:noFill/>
            <a:round/>
            <a:headEnd/>
            <a:tailEnd/>
          </a:ln>
        </p:spPr>
        <p:txBody>
          <a:bodyPr wrap="none" anchor="ctr">
            <a:prstTxWarp prst="textNoShape">
              <a:avLst/>
            </a:prstTxWarp>
          </a:bodyPr>
          <a:lstStyle/>
          <a:p>
            <a:pPr latinLnBrk="1"/>
            <a:r>
              <a:rPr lang="en-US" altLang="ko-KR" sz="5400" dirty="0" smtClean="0">
                <a:latin typeface="Calibri" pitchFamily="-110" charset="0"/>
                <a:ea typeface="Gulim" charset="0"/>
                <a:cs typeface="Gulim" charset="0"/>
              </a:rPr>
              <a:t> </a:t>
            </a:r>
            <a:endParaRPr lang="en-US" altLang="ko-KR" sz="5400" baseline="-25000" dirty="0">
              <a:latin typeface="Calibri" pitchFamily="-110" charset="0"/>
              <a:ea typeface="Gulim" charset="0"/>
              <a:cs typeface="Gulim" charset="0"/>
            </a:endParaRPr>
          </a:p>
        </p:txBody>
      </p:sp>
      <p:sp>
        <p:nvSpPr>
          <p:cNvPr id="23" name="Rectangle 22"/>
          <p:cNvSpPr/>
          <p:nvPr/>
        </p:nvSpPr>
        <p:spPr>
          <a:xfrm>
            <a:off x="762000" y="2209800"/>
            <a:ext cx="7391400" cy="3477876"/>
          </a:xfrm>
          <a:prstGeom prst="rect">
            <a:avLst/>
          </a:prstGeom>
        </p:spPr>
        <p:txBody>
          <a:bodyPr wrap="square">
            <a:spAutoFit/>
          </a:bodyPr>
          <a:lstStyle/>
          <a:p>
            <a:pPr>
              <a:lnSpc>
                <a:spcPct val="90000"/>
              </a:lnSpc>
            </a:pPr>
            <a:r>
              <a:rPr lang="en-US" sz="2000" dirty="0" smtClean="0">
                <a:ea typeface="Times New Roman" pitchFamily="-110" charset="0"/>
                <a:cs typeface="Times New Roman" pitchFamily="-110" charset="0"/>
              </a:rPr>
              <a:t>When distal end of extremity is fixed, as in a push-up, squat, or dead lift, extremity represents a </a:t>
            </a:r>
            <a:r>
              <a:rPr lang="en-US" sz="2000" i="1" dirty="0" smtClean="0">
                <a:ea typeface="Times New Roman" pitchFamily="-110" charset="0"/>
                <a:cs typeface="Times New Roman" pitchFamily="-110" charset="0"/>
              </a:rPr>
              <a:t>closed kinetic chain.</a:t>
            </a:r>
          </a:p>
          <a:p>
            <a:pPr>
              <a:lnSpc>
                <a:spcPct val="90000"/>
              </a:lnSpc>
            </a:pPr>
            <a:endParaRPr lang="en-US" sz="2000" i="1" dirty="0" smtClean="0">
              <a:ea typeface="Times New Roman" pitchFamily="-110" charset="0"/>
              <a:cs typeface="Times New Roman" pitchFamily="-110" charset="0"/>
            </a:endParaRPr>
          </a:p>
          <a:p>
            <a:pPr>
              <a:lnSpc>
                <a:spcPct val="90000"/>
              </a:lnSpc>
            </a:pPr>
            <a:r>
              <a:rPr lang="en-US" sz="2000" dirty="0" smtClean="0">
                <a:ea typeface="Times New Roman" pitchFamily="-110" charset="0"/>
                <a:cs typeface="Times New Roman" pitchFamily="-110" charset="0"/>
              </a:rPr>
              <a:t>Movement of one joint cannot occur without causing predictable movements of other joints in extremity and Involves body moving in relation to a relatively fixed distal segment.</a:t>
            </a:r>
          </a:p>
          <a:p>
            <a:pPr lvl="1">
              <a:lnSpc>
                <a:spcPct val="90000"/>
              </a:lnSpc>
            </a:pPr>
            <a:endParaRPr lang="en-US" sz="2000" dirty="0" smtClean="0">
              <a:ea typeface="Times New Roman" pitchFamily="-110" charset="0"/>
              <a:cs typeface="Times New Roman" pitchFamily="-110" charset="0"/>
            </a:endParaRPr>
          </a:p>
          <a:p>
            <a:pPr lvl="1">
              <a:lnSpc>
                <a:spcPct val="90000"/>
              </a:lnSpc>
            </a:pPr>
            <a:r>
              <a:rPr lang="en-US" sz="2000" dirty="0" smtClean="0">
                <a:ea typeface="Times New Roman" pitchFamily="-110" charset="0"/>
                <a:cs typeface="Times New Roman" pitchFamily="-110" charset="0"/>
              </a:rPr>
              <a:t>) Multiple joints are involved &amp; numerous muscle groups</a:t>
            </a:r>
          </a:p>
          <a:p>
            <a:pPr lvl="1">
              <a:lnSpc>
                <a:spcPct val="90000"/>
              </a:lnSpc>
            </a:pPr>
            <a:r>
              <a:rPr lang="en-US" sz="2000" dirty="0" smtClean="0">
                <a:ea typeface="Times New Roman" pitchFamily="-110" charset="0"/>
                <a:cs typeface="Times New Roman" pitchFamily="-110" charset="0"/>
              </a:rPr>
              <a:t>must participate in causing &amp; controlling multi planar movements</a:t>
            </a:r>
          </a:p>
          <a:p>
            <a:pPr lvl="1">
              <a:lnSpc>
                <a:spcPct val="90000"/>
              </a:lnSpc>
            </a:pPr>
            <a:endParaRPr lang="en-US" sz="2000" dirty="0" smtClean="0">
              <a:ea typeface="Times New Roman" pitchFamily="-110" charset="0"/>
              <a:cs typeface="Times New Roman" pitchFamily="-110" charset="0"/>
            </a:endParaRPr>
          </a:p>
          <a:p>
            <a:pPr lvl="1">
              <a:lnSpc>
                <a:spcPct val="90000"/>
              </a:lnSpc>
            </a:pPr>
            <a:r>
              <a:rPr lang="en-US" sz="2400" dirty="0" smtClean="0">
                <a:ea typeface="Times New Roman" pitchFamily="-110" charset="0"/>
                <a:cs typeface="Times New Roman" pitchFamily="-110" charset="0"/>
              </a:rPr>
              <a:t>Very functional-</a:t>
            </a:r>
            <a:r>
              <a:rPr lang="en-US" dirty="0" smtClean="0">
                <a:ea typeface="Times New Roman" pitchFamily="-110" charset="0"/>
                <a:cs typeface="Times New Roman" pitchFamily="-110" charset="0"/>
              </a:rPr>
              <a:t>strong correlation to human movement </a:t>
            </a:r>
            <a:endParaRPr lang="en-US" dirty="0">
              <a:ea typeface="Times New Roman" pitchFamily="-110" charset="0"/>
              <a:cs typeface="Times New Roman" pitchFamily="-110"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a:xfrm>
            <a:off x="728663" y="3276600"/>
            <a:ext cx="2514600" cy="2895600"/>
          </a:xfrm>
          <a:effectLst>
            <a:outerShdw blurRad="63500" dist="12700" dir="2700000" algn="ctr" rotWithShape="0">
              <a:schemeClr val="bg2">
                <a:alpha val="74997"/>
              </a:schemeClr>
            </a:outerShdw>
          </a:effectLst>
        </p:spPr>
        <p:txBody>
          <a:bodyPr rIns="132080"/>
          <a:lstStyle/>
          <a:p>
            <a:pPr marL="39688" indent="0" algn="ctr" eaLnBrk="1" hangingPunct="1">
              <a:buFont typeface="Microsoft Sans Serif" pitchFamily="-111" charset="0"/>
              <a:buNone/>
              <a:defRPr/>
            </a:pPr>
            <a:r>
              <a:rPr lang="en-US" sz="2000" dirty="0" smtClean="0">
                <a:solidFill>
                  <a:srgbClr val="840202"/>
                </a:solidFill>
                <a:sym typeface="Microsoft Sans Serif" pitchFamily="-111" charset="0"/>
              </a:rPr>
              <a:t>Planes of Motion-Our Foundation for Learning</a:t>
            </a:r>
          </a:p>
        </p:txBody>
      </p:sp>
      <p:pic>
        <p:nvPicPr>
          <p:cNvPr id="6" name="Picture 5" descr="ap1lf0108_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6300" y="2438399"/>
            <a:ext cx="2819432" cy="4191001"/>
          </a:xfrm>
          <a:prstGeom prst="rect">
            <a:avLst/>
          </a:prstGeom>
          <a:noFill/>
          <a:ln w="9525">
            <a:noFill/>
            <a:miter lim="800000"/>
            <a:headEnd/>
            <a:tailEnd/>
          </a:ln>
        </p:spPr>
      </p:pic>
      <p:sp>
        <p:nvSpPr>
          <p:cNvPr id="5" name="Title 4"/>
          <p:cNvSpPr>
            <a:spLocks noGrp="1"/>
          </p:cNvSpPr>
          <p:nvPr>
            <p:ph type="title"/>
          </p:nvPr>
        </p:nvSpPr>
        <p:spPr>
          <a:xfrm>
            <a:off x="457200" y="1524000"/>
            <a:ext cx="6858000" cy="1371600"/>
          </a:xfrm>
        </p:spPr>
        <p:txBody>
          <a:bodyPr/>
          <a:lstStyle/>
          <a:p>
            <a:r>
              <a:rPr lang="en-GB" dirty="0" smtClean="0"/>
              <a:t>3 Planes of Motion</a:t>
            </a:r>
            <a:endParaRPr lang="en-GB"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a:xfrm>
            <a:off x="457200" y="292100"/>
            <a:ext cx="8229600" cy="941388"/>
          </a:xfrm>
        </p:spPr>
        <p:txBody>
          <a:bodyPr/>
          <a:lstStyle/>
          <a:p>
            <a:r>
              <a:rPr lang="en-US" altLang="zh-TW" sz="4000" dirty="0">
                <a:solidFill>
                  <a:srgbClr val="FF6600"/>
                </a:solidFill>
              </a:rPr>
              <a:t>Rating of Perceived Exertion (RPE)</a:t>
            </a:r>
          </a:p>
        </p:txBody>
      </p:sp>
      <p:sp>
        <p:nvSpPr>
          <p:cNvPr id="455683" name="Rectangle 3"/>
          <p:cNvSpPr>
            <a:spLocks noGrp="1" noChangeArrowheads="1"/>
          </p:cNvSpPr>
          <p:nvPr>
            <p:ph type="body" idx="1"/>
          </p:nvPr>
        </p:nvSpPr>
        <p:spPr>
          <a:xfrm>
            <a:off x="914400" y="2133600"/>
            <a:ext cx="7581900" cy="4535488"/>
          </a:xfrm>
        </p:spPr>
        <p:txBody>
          <a:bodyPr/>
          <a:lstStyle/>
          <a:p>
            <a:pPr>
              <a:buFontTx/>
              <a:buNone/>
            </a:pPr>
            <a:r>
              <a:rPr lang="en-US" altLang="zh-TW" sz="2400" dirty="0">
                <a:solidFill>
                  <a:srgbClr val="FF0000"/>
                </a:solidFill>
              </a:rPr>
              <a:t>Rating          Perception                  Level of Intensity</a:t>
            </a:r>
          </a:p>
          <a:p>
            <a:pPr>
              <a:buFontTx/>
              <a:buNone/>
            </a:pPr>
            <a:r>
              <a:rPr lang="zh-TW" altLang="en-US" sz="2400" dirty="0">
                <a:solidFill>
                  <a:schemeClr val="bg1"/>
                </a:solidFill>
              </a:rPr>
              <a:t>  </a:t>
            </a:r>
            <a:r>
              <a:rPr lang="en-US" altLang="zh-TW" sz="2400" dirty="0">
                <a:solidFill>
                  <a:schemeClr val="bg1"/>
                </a:solidFill>
              </a:rPr>
              <a:t>0                Nothing at all               No intensity</a:t>
            </a:r>
          </a:p>
          <a:p>
            <a:pPr>
              <a:buFontTx/>
              <a:buNone/>
            </a:pPr>
            <a:r>
              <a:rPr lang="en-US" altLang="zh-TW" sz="2400" dirty="0">
                <a:solidFill>
                  <a:schemeClr val="bg1"/>
                </a:solidFill>
              </a:rPr>
              <a:t>  1                Very weak       </a:t>
            </a:r>
          </a:p>
          <a:p>
            <a:pPr>
              <a:buFontTx/>
              <a:buNone/>
            </a:pPr>
            <a:r>
              <a:rPr lang="en-US" altLang="zh-TW" sz="2400" dirty="0">
                <a:solidFill>
                  <a:schemeClr val="bg1"/>
                </a:solidFill>
              </a:rPr>
              <a:t>  2                Weak                          Light</a:t>
            </a:r>
          </a:p>
          <a:p>
            <a:pPr>
              <a:buFontTx/>
              <a:buNone/>
            </a:pPr>
            <a:r>
              <a:rPr lang="en-US" altLang="zh-TW" sz="2400" dirty="0">
                <a:solidFill>
                  <a:schemeClr val="bg1"/>
                </a:solidFill>
              </a:rPr>
              <a:t>  3                                                  Moderate</a:t>
            </a:r>
          </a:p>
          <a:p>
            <a:pPr>
              <a:buFontTx/>
              <a:buNone/>
            </a:pPr>
            <a:r>
              <a:rPr lang="en-US" altLang="zh-TW" sz="2400" dirty="0">
                <a:solidFill>
                  <a:schemeClr val="bg1"/>
                </a:solidFill>
              </a:rPr>
              <a:t>  4                Somewhat strong   </a:t>
            </a:r>
          </a:p>
          <a:p>
            <a:pPr>
              <a:buFontTx/>
              <a:buNone/>
            </a:pPr>
            <a:r>
              <a:rPr lang="en-US" altLang="zh-TW" sz="2400" dirty="0">
                <a:solidFill>
                  <a:schemeClr val="bg1"/>
                </a:solidFill>
              </a:rPr>
              <a:t>  5                Strong	                Heavy</a:t>
            </a:r>
          </a:p>
          <a:p>
            <a:pPr>
              <a:buFontTx/>
              <a:buNone/>
            </a:pPr>
            <a:r>
              <a:rPr lang="en-US" altLang="zh-TW" sz="2400" dirty="0">
                <a:solidFill>
                  <a:schemeClr val="bg1"/>
                </a:solidFill>
              </a:rPr>
              <a:t>  6    </a:t>
            </a:r>
          </a:p>
          <a:p>
            <a:pPr>
              <a:buFontTx/>
              <a:buNone/>
            </a:pPr>
            <a:r>
              <a:rPr lang="en-US" altLang="zh-TW" sz="2400" dirty="0">
                <a:solidFill>
                  <a:schemeClr val="bg1"/>
                </a:solidFill>
              </a:rPr>
              <a:t>  7                Very Strong  </a:t>
            </a:r>
          </a:p>
          <a:p>
            <a:pPr>
              <a:buFontTx/>
              <a:buNone/>
            </a:pPr>
            <a:r>
              <a:rPr lang="en-US" altLang="zh-TW" sz="2400" dirty="0">
                <a:solidFill>
                  <a:schemeClr val="bg1"/>
                </a:solidFill>
              </a:rPr>
              <a:t>10                Extremely Strong          Strongest Intensity           </a:t>
            </a:r>
          </a:p>
          <a:p>
            <a:pPr>
              <a:buFontTx/>
              <a:buNone/>
            </a:pPr>
            <a:endParaRPr lang="en-US" altLang="zh-TW" sz="2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99" name="Group 79"/>
          <p:cNvGraphicFramePr>
            <a:graphicFrameLocks noGrp="1"/>
          </p:cNvGraphicFramePr>
          <p:nvPr>
            <p:ph idx="1"/>
          </p:nvPr>
        </p:nvGraphicFramePr>
        <p:xfrm>
          <a:off x="457200" y="2133599"/>
          <a:ext cx="8458200" cy="3992880"/>
        </p:xfrm>
        <a:graphic>
          <a:graphicData uri="http://schemas.openxmlformats.org/drawingml/2006/table">
            <a:tbl>
              <a:tblPr/>
              <a:tblGrid>
                <a:gridCol w="1774492"/>
                <a:gridCol w="2123677"/>
                <a:gridCol w="2272873"/>
                <a:gridCol w="2287158"/>
              </a:tblGrid>
              <a:tr h="36417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1" lang="zh-TW" altLang="en-US" sz="2000" b="0" i="0" u="none" strike="noStrike" cap="none" normalizeH="0" baseline="0">
                        <a:ln>
                          <a:noFill/>
                        </a:ln>
                        <a:solidFill>
                          <a:schemeClr val="tx1"/>
                        </a:solidFill>
                        <a:effectLst>
                          <a:outerShdw blurRad="38100" dist="38100" dir="2700000" algn="tl">
                            <a:srgbClr val="000000"/>
                          </a:outerShdw>
                        </a:effectLst>
                        <a:latin typeface="Tahoma" pitchFamily="-110" charset="0"/>
                        <a:ea typeface="新細明體" pitchFamily="-110" charset="-120"/>
                        <a:cs typeface="新細明體" pitchFamily="-110" charset="-12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1" i="0" u="none" strike="noStrike" cap="none" normalizeH="0" baseline="0">
                          <a:ln>
                            <a:noFill/>
                          </a:ln>
                          <a:solidFill>
                            <a:srgbClr val="FF00FF"/>
                          </a:solidFill>
                          <a:effectLst>
                            <a:outerShdw blurRad="38100" dist="38100" dir="2700000" algn="tl">
                              <a:srgbClr val="000000"/>
                            </a:outerShdw>
                          </a:effectLst>
                          <a:latin typeface="Tahoma" pitchFamily="-110" charset="0"/>
                          <a:ea typeface="新細明體" pitchFamily="-110" charset="-120"/>
                          <a:cs typeface="新細明體" pitchFamily="-110" charset="-120"/>
                        </a:rPr>
                        <a:t>Initial</a:t>
                      </a:r>
                      <a:endParaRPr kumimoji="1" lang="zh-TW" altLang="en-US" sz="2000" b="0" i="0" u="none" strike="noStrike" cap="none" normalizeH="0" baseline="0">
                        <a:ln>
                          <a:noFill/>
                        </a:ln>
                        <a:solidFill>
                          <a:schemeClr val="tx1"/>
                        </a:solidFill>
                        <a:effectLst>
                          <a:outerShdw blurRad="38100" dist="38100" dir="2700000" algn="tl">
                            <a:srgbClr val="000000"/>
                          </a:outerShdw>
                        </a:effectLst>
                        <a:latin typeface="Tahoma" pitchFamily="-110" charset="0"/>
                        <a:ea typeface="新細明體" pitchFamily="-110" charset="-120"/>
                        <a:cs typeface="新細明體" pitchFamily="-110"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1" i="0" u="none" strike="noStrike" cap="none" normalizeH="0" baseline="0">
                          <a:ln>
                            <a:noFill/>
                          </a:ln>
                          <a:solidFill>
                            <a:srgbClr val="FF00FF"/>
                          </a:solidFill>
                          <a:effectLst>
                            <a:outerShdw blurRad="38100" dist="38100" dir="2700000" algn="tl">
                              <a:srgbClr val="000000"/>
                            </a:outerShdw>
                          </a:effectLst>
                          <a:latin typeface="Tahoma" pitchFamily="-110" charset="0"/>
                          <a:ea typeface="新細明體" pitchFamily="-110" charset="-120"/>
                          <a:cs typeface="新細明體" pitchFamily="-110" charset="-120"/>
                        </a:rPr>
                        <a:t>Improvement</a:t>
                      </a:r>
                      <a:endParaRPr kumimoji="1" lang="zh-TW" altLang="en-US" sz="2000" b="1" i="0" u="none" strike="noStrike" cap="none" normalizeH="0" baseline="0">
                        <a:ln>
                          <a:noFill/>
                        </a:ln>
                        <a:solidFill>
                          <a:srgbClr val="FF00FF"/>
                        </a:solidFill>
                        <a:effectLst>
                          <a:outerShdw blurRad="38100" dist="38100" dir="2700000" algn="tl">
                            <a:srgbClr val="000000"/>
                          </a:outerShdw>
                        </a:effectLst>
                        <a:latin typeface="Tahoma" pitchFamily="-110" charset="0"/>
                        <a:ea typeface="新細明體" pitchFamily="-110" charset="-120"/>
                        <a:cs typeface="新細明體" pitchFamily="-110"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1" i="0" u="none" strike="noStrike" cap="none" normalizeH="0" baseline="0">
                          <a:ln>
                            <a:noFill/>
                          </a:ln>
                          <a:solidFill>
                            <a:srgbClr val="FF00FF"/>
                          </a:solidFill>
                          <a:effectLst>
                            <a:outerShdw blurRad="38100" dist="38100" dir="2700000" algn="tl">
                              <a:srgbClr val="000000"/>
                            </a:outerShdw>
                          </a:effectLst>
                          <a:latin typeface="Tahoma" pitchFamily="-110" charset="0"/>
                          <a:ea typeface="新細明體" pitchFamily="-110" charset="-120"/>
                          <a:cs typeface="新細明體" pitchFamily="-110" charset="-120"/>
                        </a:rPr>
                        <a:t>Maintenance</a:t>
                      </a:r>
                      <a:endParaRPr kumimoji="1" lang="zh-TW" altLang="en-US" sz="2000" b="0" i="0" u="none" strike="noStrike" cap="none" normalizeH="0" baseline="0">
                        <a:ln>
                          <a:noFill/>
                        </a:ln>
                        <a:solidFill>
                          <a:schemeClr val="tx1"/>
                        </a:solidFill>
                        <a:effectLst>
                          <a:outerShdw blurRad="38100" dist="38100" dir="2700000" algn="tl">
                            <a:srgbClr val="000000"/>
                          </a:outerShdw>
                        </a:effectLst>
                        <a:latin typeface="Tahoma" pitchFamily="-110" charset="0"/>
                        <a:ea typeface="新細明體" pitchFamily="-110" charset="-120"/>
                        <a:cs typeface="新細明體" pitchFamily="-110" charset="-12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9798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0" i="0" u="none" strike="noStrike" cap="none" normalizeH="0" baseline="0">
                          <a:ln>
                            <a:noFill/>
                          </a:ln>
                          <a:solidFill>
                            <a:schemeClr val="hlink"/>
                          </a:solidFill>
                          <a:effectLst>
                            <a:outerShdw blurRad="38100" dist="38100" dir="2700000" algn="tl">
                              <a:srgbClr val="000000"/>
                            </a:outerShdw>
                          </a:effectLst>
                          <a:latin typeface="Tahoma" pitchFamily="-110" charset="0"/>
                          <a:ea typeface="新細明體" pitchFamily="-110" charset="-120"/>
                          <a:cs typeface="新細明體" pitchFamily="-110" charset="-120"/>
                        </a:rPr>
                        <a:t>Goal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0" i="0" u="none" strike="noStrike" cap="none" normalizeH="0" baseline="0">
                          <a:ln>
                            <a:noFill/>
                          </a:ln>
                          <a:solidFill>
                            <a:schemeClr val="hlink"/>
                          </a:solidFill>
                          <a:effectLst>
                            <a:outerShdw blurRad="38100" dist="38100" dir="2700000" algn="tl">
                              <a:srgbClr val="000000"/>
                            </a:outerShdw>
                          </a:effectLst>
                          <a:latin typeface="Tahoma" pitchFamily="-110" charset="0"/>
                          <a:ea typeface="新細明體" pitchFamily="-110" charset="-120"/>
                          <a:cs typeface="新細明體" pitchFamily="-110" charset="-120"/>
                        </a:rPr>
                        <a:t>Minimal  muscle soreness, discomfort and injury</a:t>
                      </a:r>
                      <a:endParaRPr kumimoji="1" lang="zh-TW" altLang="en-US" sz="2000" b="0" i="0" u="none" strike="noStrike" cap="none" normalizeH="0" baseline="0">
                        <a:ln>
                          <a:noFill/>
                        </a:ln>
                        <a:solidFill>
                          <a:schemeClr val="hlink"/>
                        </a:solidFill>
                        <a:effectLst>
                          <a:outerShdw blurRad="38100" dist="38100" dir="2700000" algn="tl">
                            <a:srgbClr val="000000"/>
                          </a:outerShdw>
                        </a:effectLst>
                        <a:latin typeface="Tahoma" pitchFamily="-110" charset="0"/>
                        <a:ea typeface="新細明體" pitchFamily="-110" charset="-120"/>
                        <a:cs typeface="新細明體" pitchFamily="-110"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0" i="0" u="none" strike="noStrike" cap="none" normalizeH="0" baseline="0" dirty="0">
                          <a:ln>
                            <a:noFill/>
                          </a:ln>
                          <a:solidFill>
                            <a:schemeClr val="hlink"/>
                          </a:solidFill>
                          <a:effectLst>
                            <a:outerShdw blurRad="38100" dist="38100" dir="2700000" algn="tl">
                              <a:srgbClr val="000000"/>
                            </a:outerShdw>
                          </a:effectLst>
                          <a:latin typeface="Tahoma" pitchFamily="-110" charset="0"/>
                          <a:ea typeface="新細明體" pitchFamily="-110" charset="-120"/>
                          <a:cs typeface="新細明體" pitchFamily="-110" charset="-120"/>
                        </a:rPr>
                        <a:t>Gradual increase stimulus, increase in CR fitness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0" i="0" u="none" strike="noStrike" cap="none" normalizeH="0" baseline="0">
                          <a:ln>
                            <a:noFill/>
                          </a:ln>
                          <a:solidFill>
                            <a:schemeClr val="hlink"/>
                          </a:solidFill>
                          <a:effectLst>
                            <a:outerShdw blurRad="38100" dist="38100" dir="2700000" algn="tl">
                              <a:srgbClr val="000000"/>
                            </a:outerShdw>
                          </a:effectLst>
                          <a:latin typeface="Tahoma" pitchFamily="-110" charset="0"/>
                          <a:ea typeface="新細明體" pitchFamily="-110" charset="-120"/>
                          <a:cs typeface="新細明體" pitchFamily="-110" charset="-120"/>
                        </a:rPr>
                        <a:t>Long term CR fitness developed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304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0" i="0" u="none" strike="noStrike" cap="none" normalizeH="0" baseline="0">
                          <a:ln>
                            <a:noFill/>
                          </a:ln>
                          <a:solidFill>
                            <a:schemeClr val="hlink"/>
                          </a:solidFill>
                          <a:effectLst>
                            <a:outerShdw blurRad="38100" dist="38100" dir="2700000" algn="tl">
                              <a:srgbClr val="000000"/>
                            </a:outerShdw>
                          </a:effectLst>
                          <a:latin typeface="Tahoma" pitchFamily="-110" charset="0"/>
                          <a:ea typeface="新細明體" pitchFamily="-110" charset="-120"/>
                          <a:cs typeface="新細明體" pitchFamily="-110" charset="-120"/>
                        </a:rPr>
                        <a:t>Intensity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0" i="0" u="none" strike="noStrike" cap="none" normalizeH="0" baseline="0">
                          <a:ln>
                            <a:noFill/>
                          </a:ln>
                          <a:solidFill>
                            <a:srgbClr val="00FF00"/>
                          </a:solidFill>
                          <a:effectLst>
                            <a:outerShdw blurRad="38100" dist="38100" dir="2700000" algn="tl">
                              <a:srgbClr val="000000"/>
                            </a:outerShdw>
                          </a:effectLst>
                          <a:latin typeface="Tahoma" pitchFamily="-110" charset="0"/>
                          <a:ea typeface="新細明體" pitchFamily="-110" charset="-120"/>
                          <a:cs typeface="新細明體" pitchFamily="-110" charset="-120"/>
                        </a:rPr>
                        <a:t>40-60% HRR</a:t>
                      </a:r>
                      <a:endParaRPr kumimoji="1" lang="zh-TW" altLang="en-US" sz="2000" b="0" i="0" u="none" strike="noStrike" cap="none" normalizeH="0" baseline="0">
                        <a:ln>
                          <a:noFill/>
                        </a:ln>
                        <a:solidFill>
                          <a:srgbClr val="00FF00"/>
                        </a:solidFill>
                        <a:effectLst>
                          <a:outerShdw blurRad="38100" dist="38100" dir="2700000" algn="tl">
                            <a:srgbClr val="000000"/>
                          </a:outerShdw>
                        </a:effectLst>
                        <a:latin typeface="Tahoma" pitchFamily="-110" charset="0"/>
                        <a:ea typeface="新細明體" pitchFamily="-110" charset="-120"/>
                        <a:cs typeface="新細明體" pitchFamily="-110"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0" i="0" u="none" strike="noStrike" cap="none" normalizeH="0" baseline="0" dirty="0">
                          <a:ln>
                            <a:noFill/>
                          </a:ln>
                          <a:solidFill>
                            <a:srgbClr val="00FF00"/>
                          </a:solidFill>
                          <a:effectLst>
                            <a:outerShdw blurRad="38100" dist="38100" dir="2700000" algn="tl">
                              <a:srgbClr val="000000"/>
                            </a:outerShdw>
                          </a:effectLst>
                          <a:latin typeface="Tahoma" pitchFamily="-110" charset="0"/>
                          <a:ea typeface="新細明體" pitchFamily="-110" charset="-120"/>
                          <a:cs typeface="新細明體" pitchFamily="-110" charset="-120"/>
                        </a:rPr>
                        <a:t>50-85% HRR</a:t>
                      </a:r>
                      <a:endParaRPr kumimoji="1" lang="zh-TW" altLang="en-US" sz="2000" b="0" i="0" u="none" strike="noStrike" cap="none" normalizeH="0" baseline="0" dirty="0">
                        <a:ln>
                          <a:noFill/>
                        </a:ln>
                        <a:solidFill>
                          <a:srgbClr val="00FF00"/>
                        </a:solidFill>
                        <a:effectLst>
                          <a:outerShdw blurRad="38100" dist="38100" dir="2700000" algn="tl">
                            <a:srgbClr val="000000"/>
                          </a:outerShdw>
                        </a:effectLst>
                        <a:latin typeface="Tahoma" pitchFamily="-110" charset="0"/>
                        <a:ea typeface="新細明體" pitchFamily="-110" charset="-120"/>
                        <a:cs typeface="新細明體" pitchFamily="-110"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0" i="0" u="none" strike="noStrike" cap="none" normalizeH="0" baseline="0">
                          <a:ln>
                            <a:noFill/>
                          </a:ln>
                          <a:solidFill>
                            <a:srgbClr val="00FF00"/>
                          </a:solidFill>
                          <a:effectLst>
                            <a:outerShdw blurRad="38100" dist="38100" dir="2700000" algn="tl">
                              <a:srgbClr val="000000"/>
                            </a:outerShdw>
                          </a:effectLst>
                          <a:latin typeface="Tahoma" pitchFamily="-110" charset="0"/>
                          <a:ea typeface="新細明體" pitchFamily="-110" charset="-120"/>
                          <a:cs typeface="新細明體" pitchFamily="-110" charset="-120"/>
                        </a:rPr>
                        <a:t>70-85% HRR</a:t>
                      </a:r>
                      <a:endParaRPr kumimoji="1" lang="zh-TW" altLang="en-US" sz="2000" b="0" i="0" u="none" strike="noStrike" cap="none" normalizeH="0" baseline="0">
                        <a:ln>
                          <a:noFill/>
                        </a:ln>
                        <a:solidFill>
                          <a:srgbClr val="00FF00"/>
                        </a:solidFill>
                        <a:effectLst>
                          <a:outerShdw blurRad="38100" dist="38100" dir="2700000" algn="tl">
                            <a:srgbClr val="000000"/>
                          </a:outerShdw>
                        </a:effectLst>
                        <a:latin typeface="Tahoma" pitchFamily="-110" charset="0"/>
                        <a:ea typeface="新細明體" pitchFamily="-110" charset="-120"/>
                        <a:cs typeface="新細明體" pitchFamily="-110" charset="-12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304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0" i="0" u="none" strike="noStrike" cap="none" normalizeH="0" baseline="0">
                          <a:ln>
                            <a:noFill/>
                          </a:ln>
                          <a:solidFill>
                            <a:schemeClr val="hlink"/>
                          </a:solidFill>
                          <a:effectLst>
                            <a:outerShdw blurRad="38100" dist="38100" dir="2700000" algn="tl">
                              <a:srgbClr val="000000"/>
                            </a:outerShdw>
                          </a:effectLst>
                          <a:latin typeface="Tahoma" pitchFamily="-110" charset="0"/>
                          <a:ea typeface="新細明體" pitchFamily="-110" charset="-120"/>
                          <a:cs typeface="新細明體" pitchFamily="-110" charset="-120"/>
                        </a:rPr>
                        <a:t>Duration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0" i="0" u="none" strike="noStrike" cap="none" normalizeH="0" baseline="0">
                          <a:ln>
                            <a:noFill/>
                          </a:ln>
                          <a:solidFill>
                            <a:srgbClr val="FFFF00"/>
                          </a:solidFill>
                          <a:effectLst>
                            <a:outerShdw blurRad="38100" dist="38100" dir="2700000" algn="tl">
                              <a:srgbClr val="000000"/>
                            </a:outerShdw>
                          </a:effectLst>
                          <a:latin typeface="Tahoma" pitchFamily="-110" charset="0"/>
                          <a:ea typeface="新細明體" pitchFamily="-110" charset="-120"/>
                          <a:cs typeface="新細明體" pitchFamily="-110" charset="-120"/>
                        </a:rPr>
                        <a:t>15-30 min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0" i="0" u="none" strike="noStrike" cap="none" normalizeH="0" baseline="0" dirty="0">
                          <a:ln>
                            <a:noFill/>
                          </a:ln>
                          <a:solidFill>
                            <a:srgbClr val="FFFF00"/>
                          </a:solidFill>
                          <a:effectLst>
                            <a:outerShdw blurRad="38100" dist="38100" dir="2700000" algn="tl">
                              <a:srgbClr val="000000"/>
                            </a:outerShdw>
                          </a:effectLst>
                          <a:latin typeface="Tahoma" pitchFamily="-110" charset="0"/>
                          <a:ea typeface="新細明體" pitchFamily="-110" charset="-120"/>
                          <a:cs typeface="新細明體" pitchFamily="-110" charset="-120"/>
                        </a:rPr>
                        <a:t>25-40 min</a:t>
                      </a:r>
                      <a:endParaRPr kumimoji="1" lang="zh-TW" altLang="en-US" sz="2000" b="0" i="0" u="none" strike="noStrike" cap="none" normalizeH="0" baseline="0" dirty="0">
                        <a:ln>
                          <a:noFill/>
                        </a:ln>
                        <a:solidFill>
                          <a:schemeClr val="tx1"/>
                        </a:solidFill>
                        <a:effectLst>
                          <a:outerShdw blurRad="38100" dist="38100" dir="2700000" algn="tl">
                            <a:srgbClr val="000000"/>
                          </a:outerShdw>
                        </a:effectLst>
                        <a:latin typeface="Tahoma" pitchFamily="-110" charset="0"/>
                        <a:ea typeface="新細明體" pitchFamily="-110" charset="-120"/>
                        <a:cs typeface="新細明體" pitchFamily="-110"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0" i="0" u="none" strike="noStrike" cap="none" normalizeH="0" baseline="0">
                          <a:ln>
                            <a:noFill/>
                          </a:ln>
                          <a:solidFill>
                            <a:srgbClr val="FFFF00"/>
                          </a:solidFill>
                          <a:effectLst>
                            <a:outerShdw blurRad="38100" dist="38100" dir="2700000" algn="tl">
                              <a:srgbClr val="000000"/>
                            </a:outerShdw>
                          </a:effectLst>
                          <a:latin typeface="Tahoma" pitchFamily="-110" charset="0"/>
                          <a:ea typeface="新細明體" pitchFamily="-110" charset="-120"/>
                          <a:cs typeface="新細明體" pitchFamily="-110" charset="-120"/>
                        </a:rPr>
                        <a:t>20-60 min</a:t>
                      </a:r>
                      <a:endParaRPr kumimoji="1" lang="zh-TW" altLang="en-US" sz="2000" b="0" i="0" u="none" strike="noStrike" cap="none" normalizeH="0" baseline="0">
                        <a:ln>
                          <a:noFill/>
                        </a:ln>
                        <a:solidFill>
                          <a:schemeClr val="tx1"/>
                        </a:solidFill>
                        <a:effectLst>
                          <a:outerShdw blurRad="38100" dist="38100" dir="2700000" algn="tl">
                            <a:srgbClr val="000000"/>
                          </a:outerShdw>
                        </a:effectLst>
                        <a:latin typeface="Tahoma" pitchFamily="-110" charset="0"/>
                        <a:ea typeface="新細明體" pitchFamily="-110" charset="-120"/>
                        <a:cs typeface="新細明體" pitchFamily="-110" charset="-12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417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0" i="0" u="none" strike="noStrike" cap="none" normalizeH="0" baseline="0">
                          <a:ln>
                            <a:noFill/>
                          </a:ln>
                          <a:solidFill>
                            <a:schemeClr val="hlink"/>
                          </a:solidFill>
                          <a:effectLst>
                            <a:outerShdw blurRad="38100" dist="38100" dir="2700000" algn="tl">
                              <a:srgbClr val="000000"/>
                            </a:outerShdw>
                          </a:effectLst>
                          <a:latin typeface="Tahoma" pitchFamily="-110" charset="0"/>
                          <a:ea typeface="新細明體" pitchFamily="-110" charset="-120"/>
                          <a:cs typeface="新細明體" pitchFamily="-110" charset="-120"/>
                        </a:rPr>
                        <a:t>Week</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0" i="0" u="none" strike="noStrike" cap="none" normalizeH="0" baseline="0">
                          <a:ln>
                            <a:noFill/>
                          </a:ln>
                          <a:solidFill>
                            <a:schemeClr val="tx1"/>
                          </a:solidFill>
                          <a:effectLst>
                            <a:outerShdw blurRad="38100" dist="38100" dir="2700000" algn="tl">
                              <a:srgbClr val="000000"/>
                            </a:outerShdw>
                          </a:effectLst>
                          <a:latin typeface="Tahoma" pitchFamily="-110" charset="0"/>
                          <a:ea typeface="新細明體" pitchFamily="-110" charset="-120"/>
                          <a:cs typeface="新細明體" pitchFamily="-110" charset="-120"/>
                        </a:rPr>
                        <a:t>1-4 weeks</a:t>
                      </a:r>
                      <a:endParaRPr kumimoji="1" lang="zh-TW" altLang="en-US" sz="2000" b="0" i="0" u="none" strike="noStrike" cap="none" normalizeH="0" baseline="0">
                        <a:ln>
                          <a:noFill/>
                        </a:ln>
                        <a:solidFill>
                          <a:schemeClr val="tx1"/>
                        </a:solidFill>
                        <a:effectLst>
                          <a:outerShdw blurRad="38100" dist="38100" dir="2700000" algn="tl">
                            <a:srgbClr val="000000"/>
                          </a:outerShdw>
                        </a:effectLst>
                        <a:latin typeface="Tahoma" pitchFamily="-110" charset="0"/>
                        <a:ea typeface="新細明體" pitchFamily="-110" charset="-120"/>
                        <a:cs typeface="新細明體" pitchFamily="-110"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0" i="0" u="none" strike="noStrike" cap="none" normalizeH="0" baseline="0">
                          <a:ln>
                            <a:noFill/>
                          </a:ln>
                          <a:solidFill>
                            <a:schemeClr val="tx1"/>
                          </a:solidFill>
                          <a:effectLst>
                            <a:outerShdw blurRad="38100" dist="38100" dir="2700000" algn="tl">
                              <a:srgbClr val="000000"/>
                            </a:outerShdw>
                          </a:effectLst>
                          <a:latin typeface="Tahoma" pitchFamily="-110" charset="0"/>
                          <a:ea typeface="新細明體" pitchFamily="-110" charset="-120"/>
                          <a:cs typeface="新細明體" pitchFamily="-110" charset="-120"/>
                        </a:rPr>
                        <a:t>5-24 weeks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0" i="0" u="none" strike="noStrike" cap="none" normalizeH="0" baseline="0">
                          <a:ln>
                            <a:noFill/>
                          </a:ln>
                          <a:solidFill>
                            <a:schemeClr val="tx1"/>
                          </a:solidFill>
                          <a:effectLst>
                            <a:outerShdw blurRad="38100" dist="38100" dir="2700000" algn="tl">
                              <a:srgbClr val="000000"/>
                            </a:outerShdw>
                          </a:effectLst>
                          <a:latin typeface="Tahoma" pitchFamily="-110" charset="0"/>
                          <a:ea typeface="新細明體" pitchFamily="-110" charset="-120"/>
                          <a:cs typeface="新細明體" pitchFamily="-110" charset="-120"/>
                        </a:rPr>
                        <a:t>24 weeks onward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218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0" i="0" u="none" strike="noStrike" cap="none" normalizeH="0" baseline="0">
                          <a:ln>
                            <a:noFill/>
                          </a:ln>
                          <a:solidFill>
                            <a:schemeClr val="hlink"/>
                          </a:solidFill>
                          <a:effectLst>
                            <a:outerShdw blurRad="38100" dist="38100" dir="2700000" algn="tl">
                              <a:srgbClr val="000000"/>
                            </a:outerShdw>
                          </a:effectLst>
                          <a:latin typeface="Tahoma" pitchFamily="-110" charset="0"/>
                          <a:ea typeface="新細明體" pitchFamily="-110" charset="-120"/>
                          <a:cs typeface="新細明體" pitchFamily="-110" charset="-120"/>
                        </a:rPr>
                        <a:t>Frequency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0" i="0" u="none" strike="noStrike" cap="none" normalizeH="0" baseline="0">
                          <a:ln>
                            <a:noFill/>
                          </a:ln>
                          <a:solidFill>
                            <a:schemeClr val="tx1"/>
                          </a:solidFill>
                          <a:effectLst>
                            <a:outerShdw blurRad="38100" dist="38100" dir="2700000" algn="tl">
                              <a:srgbClr val="000000"/>
                            </a:outerShdw>
                          </a:effectLst>
                          <a:latin typeface="Tahoma" pitchFamily="-110" charset="0"/>
                          <a:ea typeface="新細明體" pitchFamily="-110" charset="-120"/>
                          <a:cs typeface="新細明體" pitchFamily="-110" charset="-120"/>
                        </a:rPr>
                        <a:t>3-4 session/week</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0" i="0" u="none" strike="noStrike" cap="none" normalizeH="0" baseline="0">
                          <a:ln>
                            <a:noFill/>
                          </a:ln>
                          <a:solidFill>
                            <a:schemeClr val="tx1"/>
                          </a:solidFill>
                          <a:effectLst>
                            <a:outerShdw blurRad="38100" dist="38100" dir="2700000" algn="tl">
                              <a:srgbClr val="000000"/>
                            </a:outerShdw>
                          </a:effectLst>
                          <a:latin typeface="Tahoma" pitchFamily="-110" charset="0"/>
                          <a:ea typeface="新細明體" pitchFamily="-110" charset="-120"/>
                          <a:cs typeface="新細明體" pitchFamily="-110" charset="-120"/>
                        </a:rPr>
                        <a:t>3-5 session/week</a:t>
                      </a:r>
                      <a:endParaRPr kumimoji="1" lang="zh-TW" altLang="en-US" sz="2000" b="0" i="0" u="none" strike="noStrike" cap="none" normalizeH="0" baseline="0">
                        <a:ln>
                          <a:noFill/>
                        </a:ln>
                        <a:solidFill>
                          <a:schemeClr val="tx1"/>
                        </a:solidFill>
                        <a:effectLst>
                          <a:outerShdw blurRad="38100" dist="38100" dir="2700000" algn="tl">
                            <a:srgbClr val="000000"/>
                          </a:outerShdw>
                        </a:effectLst>
                        <a:latin typeface="Tahoma" pitchFamily="-110" charset="0"/>
                        <a:ea typeface="新細明體" pitchFamily="-110" charset="-120"/>
                        <a:cs typeface="新細明體" pitchFamily="-110"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0" i="0" u="none" strike="noStrike" cap="none" normalizeH="0" baseline="0">
                          <a:ln>
                            <a:noFill/>
                          </a:ln>
                          <a:solidFill>
                            <a:schemeClr val="tx1"/>
                          </a:solidFill>
                          <a:effectLst>
                            <a:outerShdw blurRad="38100" dist="38100" dir="2700000" algn="tl">
                              <a:srgbClr val="000000"/>
                            </a:outerShdw>
                          </a:effectLst>
                          <a:latin typeface="Tahoma" pitchFamily="-110" charset="0"/>
                          <a:ea typeface="新細明體" pitchFamily="-110" charset="-120"/>
                          <a:cs typeface="新細明體" pitchFamily="-110" charset="-120"/>
                        </a:rPr>
                        <a:t>3-5 session/week</a:t>
                      </a:r>
                      <a:endParaRPr kumimoji="1" lang="zh-TW" altLang="en-US" sz="2000" b="0" i="0" u="none" strike="noStrike" cap="none" normalizeH="0" baseline="0">
                        <a:ln>
                          <a:noFill/>
                        </a:ln>
                        <a:solidFill>
                          <a:schemeClr val="tx1"/>
                        </a:solidFill>
                        <a:effectLst>
                          <a:outerShdw blurRad="38100" dist="38100" dir="2700000" algn="tl">
                            <a:srgbClr val="000000"/>
                          </a:outerShdw>
                        </a:effectLst>
                        <a:latin typeface="Tahoma" pitchFamily="-110" charset="0"/>
                        <a:ea typeface="新細明體" pitchFamily="-110" charset="-120"/>
                        <a:cs typeface="新細明體" pitchFamily="-110" charset="-12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78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0" i="0" u="none" strike="noStrike" cap="none" normalizeH="0" baseline="0">
                          <a:ln>
                            <a:noFill/>
                          </a:ln>
                          <a:solidFill>
                            <a:schemeClr val="hlink"/>
                          </a:solidFill>
                          <a:effectLst>
                            <a:outerShdw blurRad="38100" dist="38100" dir="2700000" algn="tl">
                              <a:srgbClr val="000000"/>
                            </a:outerShdw>
                          </a:effectLst>
                          <a:latin typeface="Tahoma" pitchFamily="-110" charset="0"/>
                          <a:ea typeface="新細明體" pitchFamily="-110" charset="-120"/>
                          <a:cs typeface="新細明體" pitchFamily="-110" charset="-120"/>
                        </a:rPr>
                        <a:t>Rate of Progress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0" i="0" u="none" strike="noStrike" cap="none" normalizeH="0" baseline="0" dirty="0">
                          <a:ln>
                            <a:noFill/>
                          </a:ln>
                          <a:solidFill>
                            <a:schemeClr val="tx1"/>
                          </a:solidFill>
                          <a:effectLst>
                            <a:outerShdw blurRad="38100" dist="38100" dir="2700000" algn="tl">
                              <a:srgbClr val="000000"/>
                            </a:outerShdw>
                          </a:effectLst>
                          <a:latin typeface="Tahoma" pitchFamily="-110" charset="0"/>
                          <a:ea typeface="新細明體" pitchFamily="-110" charset="-120"/>
                          <a:cs typeface="新細明體" pitchFamily="-110" charset="-120"/>
                        </a:rPr>
                        <a:t>slow</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0" i="0" u="none" strike="noStrike" cap="none" normalizeH="0" baseline="0">
                          <a:ln>
                            <a:noFill/>
                          </a:ln>
                          <a:solidFill>
                            <a:schemeClr val="tx1"/>
                          </a:solidFill>
                          <a:effectLst>
                            <a:outerShdw blurRad="38100" dist="38100" dir="2700000" algn="tl">
                              <a:srgbClr val="000000"/>
                            </a:outerShdw>
                          </a:effectLst>
                          <a:latin typeface="Tahoma" pitchFamily="-110" charset="0"/>
                          <a:ea typeface="新細明體" pitchFamily="-110" charset="-120"/>
                          <a:cs typeface="新細明體" pitchFamily="-110" charset="-120"/>
                        </a:rPr>
                        <a:t>More rapid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1" lang="en-US" altLang="zh-TW" sz="2000" b="0" i="0" u="none" strike="noStrike" cap="none" normalizeH="0" baseline="0" dirty="0">
                          <a:ln>
                            <a:noFill/>
                          </a:ln>
                          <a:solidFill>
                            <a:schemeClr val="tx1"/>
                          </a:solidFill>
                          <a:effectLst>
                            <a:outerShdw blurRad="38100" dist="38100" dir="2700000" algn="tl">
                              <a:srgbClr val="000000"/>
                            </a:outerShdw>
                          </a:effectLst>
                          <a:latin typeface="Tahoma" pitchFamily="-110" charset="0"/>
                          <a:ea typeface="新細明體" pitchFamily="-110" charset="-120"/>
                          <a:cs typeface="新細明體" pitchFamily="-110" charset="-120"/>
                        </a:rPr>
                        <a:t>slow</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a:xfrm>
            <a:off x="457200" y="1524000"/>
            <a:ext cx="8229600" cy="1143000"/>
          </a:xfrm>
        </p:spPr>
        <p:txBody>
          <a:bodyPr/>
          <a:lstStyle/>
          <a:p>
            <a:r>
              <a:rPr lang="en-US" altLang="zh-TW" dirty="0" smtClean="0">
                <a:solidFill>
                  <a:srgbClr val="FF00FF"/>
                </a:solidFill>
              </a:rPr>
              <a:t>Bell Curve</a:t>
            </a:r>
            <a:endParaRPr lang="en-US" altLang="zh-TW" dirty="0">
              <a:solidFill>
                <a:srgbClr val="FF00FF"/>
              </a:solidFill>
            </a:endParaRPr>
          </a:p>
        </p:txBody>
      </p:sp>
      <p:sp>
        <p:nvSpPr>
          <p:cNvPr id="496643" name="Rectangle 3"/>
          <p:cNvSpPr>
            <a:spLocks noGrp="1" noChangeArrowheads="1"/>
          </p:cNvSpPr>
          <p:nvPr>
            <p:ph type="body" idx="1"/>
          </p:nvPr>
        </p:nvSpPr>
        <p:spPr/>
        <p:txBody>
          <a:bodyPr/>
          <a:lstStyle/>
          <a:p>
            <a:pPr>
              <a:buFontTx/>
              <a:buNone/>
            </a:pPr>
            <a:endParaRPr lang="zh-TW" altLang="en-US"/>
          </a:p>
          <a:p>
            <a:pPr>
              <a:buFontTx/>
              <a:buNone/>
            </a:pPr>
            <a:endParaRPr lang="zh-TW" altLang="en-US"/>
          </a:p>
          <a:p>
            <a:pPr>
              <a:buFontTx/>
              <a:buNone/>
            </a:pPr>
            <a:endParaRPr lang="zh-TW" altLang="en-US"/>
          </a:p>
          <a:p>
            <a:pPr>
              <a:buFontTx/>
              <a:buNone/>
            </a:pPr>
            <a:endParaRPr lang="zh-TW" altLang="en-US"/>
          </a:p>
          <a:p>
            <a:pPr>
              <a:buFontTx/>
              <a:buNone/>
            </a:pPr>
            <a:endParaRPr lang="zh-TW" altLang="en-US"/>
          </a:p>
          <a:p>
            <a:pPr>
              <a:buFontTx/>
              <a:buNone/>
            </a:pPr>
            <a:endParaRPr lang="zh-TW" altLang="en-US"/>
          </a:p>
          <a:p>
            <a:pPr>
              <a:buFontTx/>
              <a:buNone/>
            </a:pPr>
            <a:endParaRPr lang="zh-TW" altLang="en-US"/>
          </a:p>
          <a:p>
            <a:pPr>
              <a:buFontTx/>
              <a:buNone/>
            </a:pPr>
            <a:r>
              <a:rPr lang="en-US" altLang="zh-TW" sz="1800"/>
              <a:t>ACSM (2006) p.137</a:t>
            </a:r>
          </a:p>
        </p:txBody>
      </p:sp>
      <p:pic>
        <p:nvPicPr>
          <p:cNvPr id="496645" name="Picture 5" descr="HR"/>
          <p:cNvPicPr>
            <a:picLocks noChangeAspect="1" noChangeArrowheads="1"/>
          </p:cNvPicPr>
          <p:nvPr/>
        </p:nvPicPr>
        <p:blipFill>
          <a:blip r:embed="rId2"/>
          <a:srcRect/>
          <a:stretch>
            <a:fillRect/>
          </a:stretch>
        </p:blipFill>
        <p:spPr bwMode="auto">
          <a:xfrm>
            <a:off x="503238" y="2514600"/>
            <a:ext cx="7956550" cy="3962400"/>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457200" y="1676400"/>
            <a:ext cx="8229600" cy="838200"/>
          </a:xfrm>
        </p:spPr>
        <p:txBody>
          <a:bodyPr/>
          <a:lstStyle/>
          <a:p>
            <a:pPr eaLnBrk="1" hangingPunct="1"/>
            <a:r>
              <a:rPr lang="en-US" dirty="0">
                <a:ea typeface="ＭＳ Ｐゴシック" pitchFamily="-110" charset="-128"/>
                <a:cs typeface="ＭＳ Ｐゴシック" pitchFamily="-110" charset="-128"/>
              </a:rPr>
              <a:t>The End</a:t>
            </a:r>
          </a:p>
        </p:txBody>
      </p:sp>
      <p:pic>
        <p:nvPicPr>
          <p:cNvPr id="168964" name="Picture 3" descr="hothorse.jpg"/>
          <p:cNvPicPr>
            <a:picLocks noChangeAspect="1"/>
          </p:cNvPicPr>
          <p:nvPr/>
        </p:nvPicPr>
        <p:blipFill>
          <a:blip r:embed="rId3"/>
          <a:srcRect/>
          <a:stretch>
            <a:fillRect/>
          </a:stretch>
        </p:blipFill>
        <p:spPr bwMode="auto">
          <a:xfrm>
            <a:off x="203200" y="2514600"/>
            <a:ext cx="8737600" cy="4186238"/>
          </a:xfrm>
          <a:prstGeom prst="rect">
            <a:avLst/>
          </a:prstGeom>
          <a:noFill/>
          <a:ln w="9525">
            <a:noFill/>
            <a:miter lim="800000"/>
            <a:headEnd/>
            <a:tailEnd/>
          </a:ln>
        </p:spPr>
      </p:pic>
      <p:sp>
        <p:nvSpPr>
          <p:cNvPr id="5" name="Content Placeholder 4"/>
          <p:cNvSpPr>
            <a:spLocks noGrp="1"/>
          </p:cNvSpPr>
          <p:nvPr>
            <p:ph idx="1"/>
          </p:nvPr>
        </p:nvSpPr>
        <p:spPr>
          <a:xfrm>
            <a:off x="914400" y="4953000"/>
            <a:ext cx="7315200" cy="1905000"/>
          </a:xfrm>
        </p:spPr>
        <p:txBody>
          <a:bodyPr/>
          <a:lstStyle/>
          <a:p>
            <a:pPr>
              <a:buNone/>
            </a:pPr>
            <a:endParaRPr lang="en-GB" dirty="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l_load_deformation.jpg"/>
          <p:cNvPicPr>
            <a:picLocks noChangeAspect="1"/>
          </p:cNvPicPr>
          <p:nvPr/>
        </p:nvPicPr>
        <p:blipFill>
          <a:blip r:embed="rId2"/>
          <a:stretch>
            <a:fillRect/>
          </a:stretch>
        </p:blipFill>
        <p:spPr>
          <a:xfrm>
            <a:off x="1676399" y="2286000"/>
            <a:ext cx="5766329" cy="4324747"/>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p:cNvPicPr>
            <a:picLocks noChangeAspect="1" noChangeArrowheads="1"/>
          </p:cNvPicPr>
          <p:nvPr/>
        </p:nvPicPr>
        <p:blipFill>
          <a:blip r:embed="rId2"/>
          <a:srcRect/>
          <a:stretch>
            <a:fillRect/>
          </a:stretch>
        </p:blipFill>
        <p:spPr bwMode="auto">
          <a:xfrm>
            <a:off x="300038" y="2209800"/>
            <a:ext cx="7848600" cy="2432050"/>
          </a:xfrm>
          <a:prstGeom prst="rect">
            <a:avLst/>
          </a:prstGeom>
          <a:noFill/>
          <a:ln w="9525">
            <a:noFill/>
            <a:miter lim="800000"/>
            <a:headEnd/>
            <a:tailEnd/>
          </a:ln>
        </p:spPr>
      </p:pic>
      <p:pic>
        <p:nvPicPr>
          <p:cNvPr id="63492" name="Picture 4"/>
          <p:cNvPicPr>
            <a:picLocks noChangeAspect="1" noChangeArrowheads="1"/>
          </p:cNvPicPr>
          <p:nvPr/>
        </p:nvPicPr>
        <p:blipFill>
          <a:blip r:embed="rId3"/>
          <a:srcRect/>
          <a:stretch>
            <a:fillRect/>
          </a:stretch>
        </p:blipFill>
        <p:spPr bwMode="auto">
          <a:xfrm>
            <a:off x="152400" y="4953000"/>
            <a:ext cx="1624012" cy="1501775"/>
          </a:xfrm>
          <a:prstGeom prst="rect">
            <a:avLst/>
          </a:prstGeom>
          <a:noFill/>
          <a:ln w="9525">
            <a:noFill/>
            <a:miter lim="800000"/>
            <a:headEnd/>
            <a:tailEnd/>
          </a:ln>
        </p:spPr>
      </p:pic>
      <p:pic>
        <p:nvPicPr>
          <p:cNvPr id="63494"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5181600"/>
            <a:ext cx="2657475" cy="1063625"/>
          </a:xfrm>
          <a:prstGeom prst="rect">
            <a:avLst/>
          </a:prstGeom>
          <a:noFill/>
          <a:ln w="9525">
            <a:noFill/>
            <a:miter lim="800000"/>
            <a:headEnd/>
            <a:tailEnd/>
          </a:ln>
        </p:spPr>
      </p:pic>
      <p:pic>
        <p:nvPicPr>
          <p:cNvPr id="8" name="Picture 7" descr="Large_colour_logo_1849.png"/>
          <p:cNvPicPr>
            <a:picLocks noChangeAspect="1"/>
          </p:cNvPicPr>
          <p:nvPr/>
        </p:nvPicPr>
        <p:blipFill>
          <a:blip r:embed="rId5"/>
          <a:stretch>
            <a:fillRect/>
          </a:stretch>
        </p:blipFill>
        <p:spPr>
          <a:xfrm>
            <a:off x="1981200" y="4953000"/>
            <a:ext cx="3040244" cy="12446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8500" y="2438400"/>
            <a:ext cx="2667000" cy="3276601"/>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2"/>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0" y="2667000"/>
            <a:ext cx="4572000" cy="39243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back exercise">
      <a:dk1>
        <a:sysClr val="windowText" lastClr="000000"/>
      </a:dk1>
      <a:lt1>
        <a:srgbClr val="000000"/>
      </a:lt1>
      <a:dk2>
        <a:srgbClr val="1F497D"/>
      </a:dk2>
      <a:lt2>
        <a:srgbClr val="706F02"/>
      </a:lt2>
      <a:accent1>
        <a:srgbClr val="BBB212"/>
      </a:accent1>
      <a:accent2>
        <a:srgbClr val="B52B80"/>
      </a:accent2>
      <a:accent3>
        <a:srgbClr val="000000"/>
      </a:accent3>
      <a:accent4>
        <a:srgbClr val="8064A2"/>
      </a:accent4>
      <a:accent5>
        <a:srgbClr val="4BACC6"/>
      </a:accent5>
      <a:accent6>
        <a:srgbClr val="F79646"/>
      </a:accent6>
      <a:hlink>
        <a:srgbClr val="4256D5"/>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716</TotalTime>
  <Words>1563</Words>
  <Application>Microsoft Macintosh PowerPoint</Application>
  <PresentationFormat>On-screen Show (4:3)</PresentationFormat>
  <Paragraphs>333</Paragraphs>
  <Slides>67</Slides>
  <Notes>36</Notes>
  <HiddenSlides>2</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69" baseType="lpstr">
      <vt:lpstr>Office Theme</vt:lpstr>
      <vt:lpstr>Document</vt:lpstr>
      <vt:lpstr>Weekend 1 </vt:lpstr>
      <vt:lpstr>PowerPoint Presentation</vt:lpstr>
      <vt:lpstr>PowerPoint Presentation</vt:lpstr>
      <vt:lpstr>PowerPoint Presentation</vt:lpstr>
      <vt:lpstr>Kevin Prunty</vt:lpstr>
      <vt:lpstr>John Sharkey </vt:lpstr>
      <vt:lpstr>PowerPoint Presentation</vt:lpstr>
      <vt:lpstr>PowerPoint Presentation</vt:lpstr>
      <vt:lpstr>PowerPoint Presentation</vt:lpstr>
      <vt:lpstr>PowerPoint Presentation</vt:lpstr>
      <vt:lpstr>Inner Oceans-Depth</vt:lpstr>
      <vt:lpstr>PowerPoint Presentation</vt:lpstr>
      <vt:lpstr>PowerPoint Presentation</vt:lpstr>
      <vt:lpstr>Provides a unique breadth of skills</vt:lpstr>
      <vt:lpstr>PowerPoint Presentation</vt:lpstr>
      <vt:lpstr>Review of reflex arc</vt:lpstr>
      <vt:lpstr>Stretch Reflex</vt:lpstr>
      <vt:lpstr>Comparison</vt:lpstr>
      <vt:lpstr>TEN Physiological Considerations</vt:lpstr>
      <vt:lpstr>PowerPoint Presentation</vt:lpstr>
      <vt:lpstr>Our Focus-MyoTensegrity</vt:lpstr>
      <vt:lpstr>Bone Growth</vt:lpstr>
      <vt:lpstr>PowerPoint Presentation</vt:lpstr>
      <vt:lpstr>PowerPoint Presentation</vt:lpstr>
      <vt:lpstr>PowerPoint Presentation</vt:lpstr>
      <vt:lpstr>PowerPoint Presentation</vt:lpstr>
      <vt:lpstr>PowerPoint Presentation</vt:lpstr>
      <vt:lpstr>Our Focus-Palpation Skills</vt:lpstr>
      <vt:lpstr>Comparison</vt:lpstr>
      <vt:lpstr>SARCOMERES AND TrPs</vt:lpstr>
      <vt:lpstr>PowerPoint Presentation</vt:lpstr>
      <vt:lpstr>PowerPoint Presentation</vt:lpstr>
      <vt:lpstr>PowerPoint Presentation</vt:lpstr>
      <vt:lpstr>PowerPoint Presentation</vt:lpstr>
      <vt:lpstr>TRIGGER POINTS</vt:lpstr>
      <vt:lpstr>PowerPoint Presentation</vt:lpstr>
      <vt:lpstr>PowerPoint Presentation</vt:lpstr>
      <vt:lpstr>PowerPoint Presentation</vt:lpstr>
      <vt:lpstr>PowerPoint Presentation</vt:lpstr>
      <vt:lpstr>PowerPoint Presentation</vt:lpstr>
      <vt:lpstr>Foundations Weekend 1</vt:lpstr>
      <vt:lpstr>PowerPoint Presentation</vt:lpstr>
      <vt:lpstr>Zink’s Compensation Patterns</vt:lpstr>
      <vt:lpstr>Force Closure of SI Joint</vt:lpstr>
      <vt:lpstr>Medical Exercise Introduction</vt:lpstr>
      <vt:lpstr>Characteristics of Fibre Types</vt:lpstr>
      <vt:lpstr>National Standards and Guidelines</vt:lpstr>
      <vt:lpstr>National Standards and Guidelines</vt:lpstr>
      <vt:lpstr>National Standards and Guidelines</vt:lpstr>
      <vt:lpstr>National Standards and Guidelines</vt:lpstr>
      <vt:lpstr>Kinetic Chain Assessment</vt:lpstr>
      <vt:lpstr>Kinetic Postural Assessment</vt:lpstr>
      <vt:lpstr>Primary and Secondary Curves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Planes of Motion</vt:lpstr>
      <vt:lpstr>Rating of Perceived Exertion (RPE)</vt:lpstr>
      <vt:lpstr>PowerPoint Presentation</vt:lpstr>
      <vt:lpstr>Bell Curve</vt:lpstr>
      <vt:lpstr>The End</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david</dc:creator>
  <cp:lastModifiedBy>Greg Merriman</cp:lastModifiedBy>
  <cp:revision>79</cp:revision>
  <cp:lastPrinted>2011-11-18T13:19:50Z</cp:lastPrinted>
  <dcterms:created xsi:type="dcterms:W3CDTF">2012-07-17T13:33:30Z</dcterms:created>
  <dcterms:modified xsi:type="dcterms:W3CDTF">2012-07-17T14:56:23Z</dcterms:modified>
</cp:coreProperties>
</file>